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256" r:id="rId2"/>
    <p:sldId id="768" r:id="rId3"/>
    <p:sldId id="573" r:id="rId4"/>
    <p:sldId id="604" r:id="rId5"/>
    <p:sldId id="811" r:id="rId6"/>
    <p:sldId id="583" r:id="rId7"/>
    <p:sldId id="258" r:id="rId8"/>
    <p:sldId id="816" r:id="rId9"/>
    <p:sldId id="817" r:id="rId10"/>
    <p:sldId id="334" r:id="rId11"/>
    <p:sldId id="818" r:id="rId12"/>
    <p:sldId id="819" r:id="rId13"/>
    <p:sldId id="820" r:id="rId14"/>
    <p:sldId id="639" r:id="rId15"/>
    <p:sldId id="640" r:id="rId16"/>
    <p:sldId id="641" r:id="rId17"/>
    <p:sldId id="642" r:id="rId18"/>
    <p:sldId id="643" r:id="rId19"/>
    <p:sldId id="830" r:id="rId20"/>
    <p:sldId id="644" r:id="rId21"/>
    <p:sldId id="645" r:id="rId22"/>
    <p:sldId id="821" r:id="rId23"/>
    <p:sldId id="823" r:id="rId24"/>
    <p:sldId id="827" r:id="rId25"/>
    <p:sldId id="649" r:id="rId26"/>
    <p:sldId id="785" r:id="rId27"/>
    <p:sldId id="786" r:id="rId28"/>
    <p:sldId id="787" r:id="rId29"/>
    <p:sldId id="718" r:id="rId30"/>
    <p:sldId id="719" r:id="rId31"/>
    <p:sldId id="720" r:id="rId32"/>
    <p:sldId id="721" r:id="rId33"/>
    <p:sldId id="788" r:id="rId34"/>
    <p:sldId id="789" r:id="rId35"/>
    <p:sldId id="722" r:id="rId36"/>
    <p:sldId id="790" r:id="rId37"/>
    <p:sldId id="723" r:id="rId38"/>
    <p:sldId id="791" r:id="rId39"/>
    <p:sldId id="822" r:id="rId40"/>
    <p:sldId id="724" r:id="rId41"/>
    <p:sldId id="792" r:id="rId42"/>
    <p:sldId id="793" r:id="rId43"/>
    <p:sldId id="794" r:id="rId44"/>
    <p:sldId id="725" r:id="rId45"/>
    <p:sldId id="726" r:id="rId46"/>
    <p:sldId id="618" r:id="rId47"/>
    <p:sldId id="795" r:id="rId48"/>
    <p:sldId id="796" r:id="rId49"/>
    <p:sldId id="727" r:id="rId50"/>
    <p:sldId id="728" r:id="rId51"/>
    <p:sldId id="769" r:id="rId52"/>
    <p:sldId id="797" r:id="rId53"/>
    <p:sldId id="812" r:id="rId54"/>
    <p:sldId id="813" r:id="rId55"/>
    <p:sldId id="814" r:id="rId56"/>
    <p:sldId id="815" r:id="rId57"/>
    <p:sldId id="798" r:id="rId58"/>
    <p:sldId id="799" r:id="rId59"/>
    <p:sldId id="800" r:id="rId60"/>
    <p:sldId id="801" r:id="rId61"/>
    <p:sldId id="802" r:id="rId62"/>
    <p:sldId id="729" r:id="rId63"/>
    <p:sldId id="803" r:id="rId64"/>
    <p:sldId id="730" r:id="rId65"/>
    <p:sldId id="804" r:id="rId66"/>
    <p:sldId id="731" r:id="rId67"/>
    <p:sldId id="805" r:id="rId68"/>
    <p:sldId id="732" r:id="rId69"/>
    <p:sldId id="806" r:id="rId70"/>
    <p:sldId id="733" r:id="rId71"/>
    <p:sldId id="810" r:id="rId72"/>
    <p:sldId id="824" r:id="rId73"/>
    <p:sldId id="761" r:id="rId74"/>
    <p:sldId id="762" r:id="rId75"/>
    <p:sldId id="763" r:id="rId76"/>
    <p:sldId id="808" r:id="rId77"/>
    <p:sldId id="809" r:id="rId78"/>
    <p:sldId id="765" r:id="rId79"/>
    <p:sldId id="826" r:id="rId80"/>
    <p:sldId id="828" r:id="rId81"/>
    <p:sldId id="829" r:id="rId82"/>
    <p:sldId id="766" r:id="rId83"/>
    <p:sldId id="76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86496" autoAdjust="0"/>
  </p:normalViewPr>
  <p:slideViewPr>
    <p:cSldViewPr>
      <p:cViewPr varScale="1">
        <p:scale>
          <a:sx n="73" d="100"/>
          <a:sy n="73" d="100"/>
        </p:scale>
        <p:origin x="600"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3/19/2024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3/19/2024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3402763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dirty="0"/>
          </a:p>
        </p:txBody>
      </p:sp>
    </p:spTree>
    <p:extLst>
      <p:ext uri="{BB962C8B-B14F-4D97-AF65-F5344CB8AC3E}">
        <p14:creationId xmlns:p14="http://schemas.microsoft.com/office/powerpoint/2010/main" val="3157919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66</a:t>
            </a:fld>
            <a:endParaRPr lang="en-US"/>
          </a:p>
        </p:txBody>
      </p:sp>
    </p:spTree>
    <p:extLst>
      <p:ext uri="{BB962C8B-B14F-4D97-AF65-F5344CB8AC3E}">
        <p14:creationId xmlns:p14="http://schemas.microsoft.com/office/powerpoint/2010/main" val="105940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68</a:t>
            </a:fld>
            <a:endParaRPr lang="en-US"/>
          </a:p>
        </p:txBody>
      </p:sp>
    </p:spTree>
    <p:extLst>
      <p:ext uri="{BB962C8B-B14F-4D97-AF65-F5344CB8AC3E}">
        <p14:creationId xmlns:p14="http://schemas.microsoft.com/office/powerpoint/2010/main" val="2535341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70</a:t>
            </a:fld>
            <a:endParaRPr lang="en-US"/>
          </a:p>
        </p:txBody>
      </p:sp>
    </p:spTree>
    <p:extLst>
      <p:ext uri="{BB962C8B-B14F-4D97-AF65-F5344CB8AC3E}">
        <p14:creationId xmlns:p14="http://schemas.microsoft.com/office/powerpoint/2010/main" val="1349117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342355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pPr/>
              <a:t>4</a:t>
            </a:fld>
            <a:endParaRPr lang="en-US" dirty="0"/>
          </a:p>
        </p:txBody>
      </p:sp>
    </p:spTree>
    <p:extLst>
      <p:ext uri="{BB962C8B-B14F-4D97-AF65-F5344CB8AC3E}">
        <p14:creationId xmlns:p14="http://schemas.microsoft.com/office/powerpoint/2010/main" val="4646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32</a:t>
            </a:fld>
            <a:endParaRPr lang="en-US"/>
          </a:p>
        </p:txBody>
      </p:sp>
    </p:spTree>
    <p:extLst>
      <p:ext uri="{BB962C8B-B14F-4D97-AF65-F5344CB8AC3E}">
        <p14:creationId xmlns:p14="http://schemas.microsoft.com/office/powerpoint/2010/main" val="390166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46</a:t>
            </a:fld>
            <a:endParaRPr lang="en-US"/>
          </a:p>
        </p:txBody>
      </p:sp>
    </p:spTree>
    <p:extLst>
      <p:ext uri="{BB962C8B-B14F-4D97-AF65-F5344CB8AC3E}">
        <p14:creationId xmlns:p14="http://schemas.microsoft.com/office/powerpoint/2010/main" val="68931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49</a:t>
            </a:fld>
            <a:endParaRPr lang="en-US"/>
          </a:p>
        </p:txBody>
      </p:sp>
    </p:spTree>
    <p:extLst>
      <p:ext uri="{BB962C8B-B14F-4D97-AF65-F5344CB8AC3E}">
        <p14:creationId xmlns:p14="http://schemas.microsoft.com/office/powerpoint/2010/main" val="3468028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50</a:t>
            </a:fld>
            <a:endParaRPr lang="en-US"/>
          </a:p>
        </p:txBody>
      </p:sp>
    </p:spTree>
    <p:extLst>
      <p:ext uri="{BB962C8B-B14F-4D97-AF65-F5344CB8AC3E}">
        <p14:creationId xmlns:p14="http://schemas.microsoft.com/office/powerpoint/2010/main" val="207245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62</a:t>
            </a:fld>
            <a:endParaRPr lang="en-US"/>
          </a:p>
        </p:txBody>
      </p:sp>
    </p:spTree>
    <p:extLst>
      <p:ext uri="{BB962C8B-B14F-4D97-AF65-F5344CB8AC3E}">
        <p14:creationId xmlns:p14="http://schemas.microsoft.com/office/powerpoint/2010/main" val="74418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64</a:t>
            </a:fld>
            <a:endParaRPr lang="en-US"/>
          </a:p>
        </p:txBody>
      </p:sp>
    </p:spTree>
    <p:extLst>
      <p:ext uri="{BB962C8B-B14F-4D97-AF65-F5344CB8AC3E}">
        <p14:creationId xmlns:p14="http://schemas.microsoft.com/office/powerpoint/2010/main" val="181048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FEBC27-1505-4D2F-A29C-F436E2CEA673}" type="datetime1">
              <a:rPr lang="en-US" smtClean="0"/>
              <a:t>3/19/2024</a:t>
            </a:fld>
            <a:endParaRPr lang="en-US"/>
          </a:p>
        </p:txBody>
      </p:sp>
      <p:sp>
        <p:nvSpPr>
          <p:cNvPr id="5" name="Footer Placeholder 4"/>
          <p:cNvSpPr>
            <a:spLocks noGrp="1"/>
          </p:cNvSpPr>
          <p:nvPr>
            <p:ph type="ftr" sz="quarter" idx="11"/>
          </p:nvPr>
        </p:nvSpPr>
        <p:spPr/>
        <p:txBody>
          <a:bodyPr/>
          <a:lstStyle/>
          <a:p>
            <a:r>
              <a:rPr lang="en-US" smtClean="0"/>
              <a:t>Rajat Kumar                              Design Pattern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B2C7D7-51B2-4E8A-AEC0-A3016D92A960}" type="datetime1">
              <a:rPr lang="en-US" smtClean="0"/>
              <a:t>3/19/2024</a:t>
            </a:fld>
            <a:endParaRPr lang="en-US"/>
          </a:p>
        </p:txBody>
      </p:sp>
      <p:sp>
        <p:nvSpPr>
          <p:cNvPr id="5" name="Footer Placeholder 4"/>
          <p:cNvSpPr>
            <a:spLocks noGrp="1"/>
          </p:cNvSpPr>
          <p:nvPr>
            <p:ph type="ftr" sz="quarter" idx="11"/>
          </p:nvPr>
        </p:nvSpPr>
        <p:spPr/>
        <p:txBody>
          <a:bodyPr/>
          <a:lstStyle/>
          <a:p>
            <a:r>
              <a:rPr lang="en-US" smtClean="0"/>
              <a:t>Rajat Kumar                              Design Pattern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46B03A-6DE0-4C04-9CCB-F6FFFE9CE177}" type="datetime1">
              <a:rPr lang="en-US" smtClean="0"/>
              <a:t>3/19/2024</a:t>
            </a:fld>
            <a:endParaRPr lang="en-US"/>
          </a:p>
        </p:txBody>
      </p:sp>
      <p:sp>
        <p:nvSpPr>
          <p:cNvPr id="5" name="Footer Placeholder 4"/>
          <p:cNvSpPr>
            <a:spLocks noGrp="1"/>
          </p:cNvSpPr>
          <p:nvPr>
            <p:ph type="ftr" sz="quarter" idx="11"/>
          </p:nvPr>
        </p:nvSpPr>
        <p:spPr/>
        <p:txBody>
          <a:bodyPr/>
          <a:lstStyle/>
          <a:p>
            <a:r>
              <a:rPr lang="en-US" smtClean="0"/>
              <a:t>Rajat Kumar                              Design Pattern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6F27F6-22CF-4BC0-893E-792E361BE1D6}" type="datetime1">
              <a:rPr lang="en-US" smtClean="0"/>
              <a:t>3/19/2024</a:t>
            </a:fld>
            <a:endParaRPr lang="en-US"/>
          </a:p>
        </p:txBody>
      </p:sp>
      <p:sp>
        <p:nvSpPr>
          <p:cNvPr id="5" name="Footer Placeholder 4"/>
          <p:cNvSpPr>
            <a:spLocks noGrp="1"/>
          </p:cNvSpPr>
          <p:nvPr>
            <p:ph type="ftr" sz="quarter" idx="11"/>
          </p:nvPr>
        </p:nvSpPr>
        <p:spPr/>
        <p:txBody>
          <a:bodyPr/>
          <a:lstStyle/>
          <a:p>
            <a:r>
              <a:rPr lang="en-US" smtClean="0"/>
              <a:t>Rajat Kumar                              Design Pattern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99A1C2-ED5F-4DB0-B9C9-9E09766A7533}" type="datetime1">
              <a:rPr lang="en-US" smtClean="0"/>
              <a:t>3/19/2024</a:t>
            </a:fld>
            <a:endParaRPr lang="en-US"/>
          </a:p>
        </p:txBody>
      </p:sp>
      <p:sp>
        <p:nvSpPr>
          <p:cNvPr id="5" name="Footer Placeholder 4"/>
          <p:cNvSpPr>
            <a:spLocks noGrp="1"/>
          </p:cNvSpPr>
          <p:nvPr>
            <p:ph type="ftr" sz="quarter" idx="11"/>
          </p:nvPr>
        </p:nvSpPr>
        <p:spPr/>
        <p:txBody>
          <a:bodyPr/>
          <a:lstStyle/>
          <a:p>
            <a:r>
              <a:rPr lang="en-US" smtClean="0"/>
              <a:t>Rajat Kumar                              Design Pattern                            Unit 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D6F5EB-8C09-4DEB-A2C2-30BEBA1DB4DB}" type="datetime1">
              <a:rPr lang="en-US" smtClean="0"/>
              <a:t>3/19/2024</a:t>
            </a:fld>
            <a:endParaRPr lang="en-US"/>
          </a:p>
        </p:txBody>
      </p:sp>
      <p:sp>
        <p:nvSpPr>
          <p:cNvPr id="6" name="Footer Placeholder 5"/>
          <p:cNvSpPr>
            <a:spLocks noGrp="1"/>
          </p:cNvSpPr>
          <p:nvPr>
            <p:ph type="ftr" sz="quarter" idx="11"/>
          </p:nvPr>
        </p:nvSpPr>
        <p:spPr/>
        <p:txBody>
          <a:bodyPr/>
          <a:lstStyle/>
          <a:p>
            <a:r>
              <a:rPr lang="en-US" smtClean="0"/>
              <a:t>Rajat Kumar                              Design Pattern                            Unit 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F32F80-7295-4DC7-8FAA-5C630FF321A3}" type="datetime1">
              <a:rPr lang="en-US" smtClean="0"/>
              <a:t>3/19/2024</a:t>
            </a:fld>
            <a:endParaRPr lang="en-US"/>
          </a:p>
        </p:txBody>
      </p:sp>
      <p:sp>
        <p:nvSpPr>
          <p:cNvPr id="8" name="Footer Placeholder 7"/>
          <p:cNvSpPr>
            <a:spLocks noGrp="1"/>
          </p:cNvSpPr>
          <p:nvPr>
            <p:ph type="ftr" sz="quarter" idx="11"/>
          </p:nvPr>
        </p:nvSpPr>
        <p:spPr/>
        <p:txBody>
          <a:bodyPr/>
          <a:lstStyle/>
          <a:p>
            <a:r>
              <a:rPr lang="en-US" smtClean="0"/>
              <a:t>Rajat Kumar                              Design Pattern                            Unit I</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168E81-C454-444E-A4B3-E2723CED5F24}" type="datetime1">
              <a:rPr lang="en-US" smtClean="0"/>
              <a:t>3/19/2024</a:t>
            </a:fld>
            <a:endParaRPr lang="en-US"/>
          </a:p>
        </p:txBody>
      </p:sp>
      <p:sp>
        <p:nvSpPr>
          <p:cNvPr id="4" name="Footer Placeholder 3"/>
          <p:cNvSpPr>
            <a:spLocks noGrp="1"/>
          </p:cNvSpPr>
          <p:nvPr>
            <p:ph type="ftr" sz="quarter" idx="11"/>
          </p:nvPr>
        </p:nvSpPr>
        <p:spPr/>
        <p:txBody>
          <a:bodyPr/>
          <a:lstStyle/>
          <a:p>
            <a:r>
              <a:rPr lang="en-US" smtClean="0"/>
              <a:t>Rajat Kumar                              Design Pattern                            Unit 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3" name="Footer Placeholder 2"/>
          <p:cNvSpPr>
            <a:spLocks noGrp="1"/>
          </p:cNvSpPr>
          <p:nvPr>
            <p:ph type="ftr" sz="quarter" idx="11"/>
          </p:nvPr>
        </p:nvSpPr>
        <p:spPr/>
        <p:txBody>
          <a:bodyPr/>
          <a:lstStyle/>
          <a:p>
            <a:r>
              <a:rPr lang="en-US" smtClean="0"/>
              <a:t>Rajat Kumar                              Design Pattern                            Unit 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6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1C8DFA-AF15-4F66-A3C2-F5C0C7C09953}" type="datetime1">
              <a:rPr lang="en-US" smtClean="0"/>
              <a:t>3/19/2024</a:t>
            </a:fld>
            <a:endParaRPr lang="en-US"/>
          </a:p>
        </p:txBody>
      </p:sp>
      <p:sp>
        <p:nvSpPr>
          <p:cNvPr id="6" name="Footer Placeholder 5"/>
          <p:cNvSpPr>
            <a:spLocks noGrp="1"/>
          </p:cNvSpPr>
          <p:nvPr>
            <p:ph type="ftr" sz="quarter" idx="11"/>
          </p:nvPr>
        </p:nvSpPr>
        <p:spPr/>
        <p:txBody>
          <a:bodyPr/>
          <a:lstStyle/>
          <a:p>
            <a:r>
              <a:rPr lang="en-US" smtClean="0"/>
              <a:t>Rajat Kumar                              Design Pattern                            Unit 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BDCAB5-4C72-4D62-B978-E309B81C35BD}" type="datetime1">
              <a:rPr lang="en-US" smtClean="0"/>
              <a:t>3/19/2024</a:t>
            </a:fld>
            <a:endParaRPr lang="en-US"/>
          </a:p>
        </p:txBody>
      </p:sp>
      <p:sp>
        <p:nvSpPr>
          <p:cNvPr id="6" name="Footer Placeholder 5"/>
          <p:cNvSpPr>
            <a:spLocks noGrp="1"/>
          </p:cNvSpPr>
          <p:nvPr>
            <p:ph type="ftr" sz="quarter" idx="11"/>
          </p:nvPr>
        </p:nvSpPr>
        <p:spPr/>
        <p:txBody>
          <a:bodyPr/>
          <a:lstStyle/>
          <a:p>
            <a:r>
              <a:rPr lang="en-US" smtClean="0"/>
              <a:t>Rajat Kumar                              Design Pattern                            Unit 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1C0A7-9DBC-48E2-9227-92E4B104FECF}" type="datetime1">
              <a:rPr lang="en-US" smtClean="0"/>
              <a:t>3/19/2024</a:t>
            </a:fld>
            <a:endParaRPr lang="en-US"/>
          </a:p>
        </p:txBody>
      </p:sp>
      <p:sp>
        <p:nvSpPr>
          <p:cNvPr id="5" name="Footer Placeholder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Rajat Kumar                              Design Pattern                            Unit I</a:t>
            </a:r>
            <a:endParaRPr lang="en-US" dirty="0"/>
          </a:p>
        </p:txBody>
      </p:sp>
      <p:sp>
        <p:nvSpPr>
          <p:cNvPr id="6" name="Slide Number Placeholder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9836" y="13570"/>
            <a:ext cx="1401117" cy="7484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i-TqW5SrizU" TargetMode="External"/><Relationship Id="rId2" Type="http://schemas.openxmlformats.org/officeDocument/2006/relationships/hyperlink" Target="https://www.youtube.com/watch?v=DJ6PD_jBtU0&amp;t=9s" TargetMode="External"/><Relationship Id="rId1" Type="http://schemas.openxmlformats.org/officeDocument/2006/relationships/slideLayout" Target="../slideLayouts/slideLayout2.xml"/><Relationship Id="rId5" Type="http://schemas.openxmlformats.org/officeDocument/2006/relationships/hyperlink" Target="https://www.youtube.com/watch?v=aQtRuyvY6EQ" TargetMode="External"/><Relationship Id="rId4" Type="http://schemas.openxmlformats.org/officeDocument/2006/relationships/hyperlink" Target="https://www.youtube.com/watch?v=VpB0eVZir8U"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javatpoint.com/html-tutorial" TargetMode="External"/><Relationship Id="rId2" Type="http://schemas.openxmlformats.org/officeDocument/2006/relationships/hyperlink" Target="https://www.javatpoint.com/vue-j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javatpoint.com/vue-j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ww.javatpoint.com/vue-j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inertiajs.com/the-protocol#inertia-responses" TargetMode="External"/><Relationship Id="rId2" Type="http://schemas.openxmlformats.org/officeDocument/2006/relationships/hyperlink" Target="https://inertiajs.com/the-protocol#html-responses" TargetMode="External"/><Relationship Id="rId1" Type="http://schemas.openxmlformats.org/officeDocument/2006/relationships/slideLayout" Target="../slideLayouts/slideLayout2.xml"/><Relationship Id="rId6" Type="http://schemas.openxmlformats.org/officeDocument/2006/relationships/hyperlink" Target="https://inertiajs.com/the-protocol#partial-reloads" TargetMode="External"/><Relationship Id="rId5" Type="http://schemas.openxmlformats.org/officeDocument/2006/relationships/hyperlink" Target="https://inertiajs.com/the-protocol#asset-versioning" TargetMode="External"/><Relationship Id="rId4" Type="http://schemas.openxmlformats.org/officeDocument/2006/relationships/hyperlink" Target="https://inertiajs.com/the-protocol#the-page-objec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youtu.be/FXpIoQ_rT_c" TargetMode="External"/><Relationship Id="rId2" Type="http://schemas.openxmlformats.org/officeDocument/2006/relationships/hyperlink" Target="https://youtu.be/qZXt1Aom3Cs" TargetMode="External"/><Relationship Id="rId1" Type="http://schemas.openxmlformats.org/officeDocument/2006/relationships/slideLayout" Target="../slideLayouts/slideLayout2.xml"/><Relationship Id="rId4" Type="http://schemas.openxmlformats.org/officeDocument/2006/relationships/hyperlink" Target="https://youtu.be/bzlFvd0b65c"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15"/>
            <a:ext cx="10744200" cy="761993"/>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itchFamily="18" charset="0"/>
                <a:cs typeface="Times New Roman" pitchFamily="18" charset="0"/>
              </a:rPr>
              <a:t>Noida Institute of Engineering and Technology, Greater Noida</a:t>
            </a:r>
          </a:p>
        </p:txBody>
      </p:sp>
      <p:sp>
        <p:nvSpPr>
          <p:cNvPr id="3" name="Subtitle 2"/>
          <p:cNvSpPr>
            <a:spLocks noGrp="1"/>
          </p:cNvSpPr>
          <p:nvPr>
            <p:ph type="subTitle" idx="1"/>
          </p:nvPr>
        </p:nvSpPr>
        <p:spPr>
          <a:xfrm>
            <a:off x="2971800" y="914400"/>
            <a:ext cx="6400800" cy="1752600"/>
          </a:xfrm>
        </p:spPr>
        <p:style>
          <a:lnRef idx="2">
            <a:schemeClr val="accent5"/>
          </a:lnRef>
          <a:fillRef idx="1">
            <a:schemeClr val="lt1"/>
          </a:fillRef>
          <a:effectRef idx="0">
            <a:schemeClr val="accent5"/>
          </a:effectRef>
          <a:fontRef idx="minor">
            <a:schemeClr val="dk1"/>
          </a:fontRef>
        </p:style>
        <p:txBody>
          <a:bodyPr anchor="ctr">
            <a:normAutofit/>
          </a:bodyPr>
          <a:lstStyle/>
          <a:p>
            <a:r>
              <a:rPr lang="en-US" sz="2400" dirty="0">
                <a:solidFill>
                  <a:schemeClr val="tx1">
                    <a:lumMod val="95000"/>
                    <a:lumOff val="5000"/>
                  </a:schemeClr>
                </a:solidFill>
                <a:latin typeface="Times New Roman" pitchFamily="18" charset="0"/>
                <a:cs typeface="Times New Roman" pitchFamily="18" charset="0"/>
              </a:rPr>
              <a:t>Full-Stack Web Development using </a:t>
            </a:r>
            <a:r>
              <a:rPr lang="en-US" sz="2400" dirty="0" err="1">
                <a:solidFill>
                  <a:schemeClr val="tx1">
                    <a:lumMod val="95000"/>
                    <a:lumOff val="5000"/>
                  </a:schemeClr>
                </a:solidFill>
                <a:latin typeface="Times New Roman" pitchFamily="18" charset="0"/>
                <a:cs typeface="Times New Roman" pitchFamily="18" charset="0"/>
              </a:rPr>
              <a:t>Laravel</a:t>
            </a:r>
            <a:r>
              <a:rPr lang="en-US" sz="2400" dirty="0">
                <a:solidFill>
                  <a:schemeClr val="tx1">
                    <a:lumMod val="95000"/>
                    <a:lumOff val="5000"/>
                  </a:schemeClr>
                </a:solidFill>
                <a:latin typeface="Times New Roman" pitchFamily="18" charset="0"/>
                <a:cs typeface="Times New Roman" pitchFamily="18" charset="0"/>
              </a:rPr>
              <a:t> with</a:t>
            </a:r>
          </a:p>
          <a:p>
            <a:r>
              <a:rPr lang="en-US" sz="2400" dirty="0" smtClean="0">
                <a:solidFill>
                  <a:schemeClr val="tx1">
                    <a:lumMod val="95000"/>
                    <a:lumOff val="5000"/>
                  </a:schemeClr>
                </a:solidFill>
                <a:latin typeface="Times New Roman" pitchFamily="18" charset="0"/>
                <a:cs typeface="Times New Roman" pitchFamily="18" charset="0"/>
              </a:rPr>
              <a:t>Vue.JS</a:t>
            </a:r>
          </a:p>
          <a:p>
            <a:r>
              <a:rPr lang="en-US" sz="2400" dirty="0">
                <a:solidFill>
                  <a:schemeClr val="tx1">
                    <a:lumMod val="95000"/>
                    <a:lumOff val="5000"/>
                  </a:schemeClr>
                </a:solidFill>
              </a:rPr>
              <a:t>Course </a:t>
            </a:r>
            <a:r>
              <a:rPr lang="en-US" sz="2400" dirty="0" smtClean="0">
                <a:solidFill>
                  <a:schemeClr val="tx1">
                    <a:lumMod val="95000"/>
                    <a:lumOff val="5000"/>
                  </a:schemeClr>
                </a:solidFill>
              </a:rPr>
              <a:t>Code: </a:t>
            </a:r>
            <a:r>
              <a:rPr lang="en-US" sz="2400" dirty="0">
                <a:solidFill>
                  <a:schemeClr val="tx1">
                    <a:lumMod val="95000"/>
                    <a:lumOff val="5000"/>
                  </a:schemeClr>
                </a:solidFill>
              </a:rPr>
              <a:t>ACSE0612</a:t>
            </a:r>
            <a:endParaRPr lang="en-US" sz="2400" dirty="0">
              <a:solidFill>
                <a:schemeClr val="tx1">
                  <a:lumMod val="95000"/>
                  <a:lumOff val="5000"/>
                </a:schemeClr>
              </a:solidFill>
              <a:latin typeface="Times New Roman" pitchFamily="18" charset="0"/>
              <a:cs typeface="Times New Roman" pitchFamily="18" charset="0"/>
            </a:endParaRPr>
          </a:p>
        </p:txBody>
      </p:sp>
      <p:sp>
        <p:nvSpPr>
          <p:cNvPr id="6" name="Subtitle 2"/>
          <p:cNvSpPr txBox="1">
            <a:spLocks/>
          </p:cNvSpPr>
          <p:nvPr/>
        </p:nvSpPr>
        <p:spPr>
          <a:xfrm>
            <a:off x="8382000" y="40386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p>
            <a:pPr algn="ctr">
              <a:spcBef>
                <a:spcPct val="20000"/>
              </a:spcBef>
              <a:defRPr/>
            </a:pPr>
            <a:endParaRPr lang="en-US" sz="2400" dirty="0">
              <a:solidFill>
                <a:schemeClr val="tx1"/>
              </a:solidFill>
            </a:endParaRPr>
          </a:p>
          <a:p>
            <a:pPr algn="ctr">
              <a:spcBef>
                <a:spcPct val="20000"/>
              </a:spcBef>
              <a:defRPr/>
            </a:pPr>
            <a:r>
              <a:rPr lang="en-US" sz="2400" dirty="0" smtClean="0">
                <a:solidFill>
                  <a:schemeClr val="tx1"/>
                </a:solidFill>
                <a:latin typeface="Times New Roman" pitchFamily="18" charset="0"/>
                <a:cs typeface="Times New Roman" pitchFamily="18" charset="0"/>
              </a:rPr>
              <a:t>Rupendra Kr. Kaushik</a:t>
            </a:r>
            <a:endParaRPr lang="en-US" sz="2400" dirty="0">
              <a:solidFill>
                <a:schemeClr val="tx1"/>
              </a:solidFill>
              <a:latin typeface="Times New Roman" pitchFamily="18" charset="0"/>
              <a:cs typeface="Times New Roman" pitchFamily="18" charset="0"/>
            </a:endParaRPr>
          </a:p>
          <a:p>
            <a:pPr algn="ctr">
              <a:spcBef>
                <a:spcPct val="20000"/>
              </a:spcBef>
              <a:defRPr/>
            </a:pPr>
            <a:r>
              <a:rPr lang="en-US" sz="2400" dirty="0">
                <a:solidFill>
                  <a:schemeClr val="tx1"/>
                </a:solidFill>
                <a:latin typeface="Times New Roman" pitchFamily="18" charset="0"/>
                <a:cs typeface="Times New Roman" pitchFamily="18" charset="0"/>
              </a:rPr>
              <a:t>(Asst. Professor)</a:t>
            </a:r>
          </a:p>
          <a:p>
            <a:pPr algn="ctr">
              <a:spcBef>
                <a:spcPct val="20000"/>
              </a:spcBef>
              <a:defRPr/>
            </a:pPr>
            <a:r>
              <a:rPr lang="en-US" sz="2400" dirty="0" smtClean="0">
                <a:solidFill>
                  <a:schemeClr val="tx1"/>
                </a:solidFill>
                <a:latin typeface="Times New Roman" pitchFamily="18" charset="0"/>
                <a:cs typeface="Times New Roman" pitchFamily="18" charset="0"/>
              </a:rPr>
              <a:t>CSE </a:t>
            </a:r>
            <a:r>
              <a:rPr lang="en-US" sz="2400" dirty="0">
                <a:solidFill>
                  <a:schemeClr val="tx1"/>
                </a:solidFill>
                <a:latin typeface="Times New Roman" pitchFamily="18" charset="0"/>
                <a:cs typeface="Times New Roman" pitchFamily="18" charset="0"/>
              </a:rPr>
              <a:t>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1417320" y="5897568"/>
            <a:ext cx="533400" cy="533400"/>
          </a:xfrm>
          <a:prstGeom prst="rect">
            <a:avLst/>
          </a:prstGeom>
          <a:noFill/>
        </p:spPr>
      </p:pic>
      <p:sp>
        <p:nvSpPr>
          <p:cNvPr id="9" name="Date Placeholder 8"/>
          <p:cNvSpPr>
            <a:spLocks noGrp="1"/>
          </p:cNvSpPr>
          <p:nvPr>
            <p:ph type="dt" sz="half" idx="10"/>
          </p:nvPr>
        </p:nvSpPr>
        <p:spPr>
          <a:xfrm>
            <a:off x="1482635" y="6430976"/>
            <a:ext cx="2133600" cy="365125"/>
          </a:xfrm>
        </p:spPr>
        <p:txBody>
          <a:bodyPr/>
          <a:lstStyle/>
          <a:p>
            <a:fld id="{08121DD7-66C4-481E-BA37-788C7555F8FD}" type="datetime1">
              <a:rPr lang="en-US" smtClean="0"/>
              <a:t>3/19/2024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8839200" y="2590800"/>
            <a:ext cx="1524000" cy="1524000"/>
          </a:xfrm>
          <a:prstGeom prst="rect">
            <a:avLst/>
          </a:prstGeom>
          <a:noFill/>
        </p:spPr>
      </p:pic>
      <p:sp>
        <p:nvSpPr>
          <p:cNvPr id="12" name="Subtitle 2"/>
          <p:cNvSpPr txBox="1">
            <a:spLocks/>
          </p:cNvSpPr>
          <p:nvPr/>
        </p:nvSpPr>
        <p:spPr>
          <a:xfrm>
            <a:off x="14478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500" dirty="0">
                <a:solidFill>
                  <a:schemeClr val="tx1"/>
                </a:solidFill>
              </a:rPr>
              <a:t>Unit: </a:t>
            </a:r>
            <a:r>
              <a:rPr lang="en-US" sz="2500" dirty="0" smtClean="0">
                <a:solidFill>
                  <a:schemeClr val="tx1"/>
                </a:solidFill>
              </a:rPr>
              <a:t>II</a:t>
            </a:r>
            <a:endParaRPr lang="en-US" sz="2500" dirty="0">
              <a:solidFill>
                <a:schemeClr val="tx1"/>
              </a:solidFill>
            </a:endParaRPr>
          </a:p>
        </p:txBody>
      </p:sp>
      <p:sp>
        <p:nvSpPr>
          <p:cNvPr id="13" name="Footer Placeholder 12"/>
          <p:cNvSpPr>
            <a:spLocks noGrp="1"/>
          </p:cNvSpPr>
          <p:nvPr>
            <p:ph type="ftr" sz="quarter" idx="11"/>
          </p:nvPr>
        </p:nvSpPr>
        <p:spPr>
          <a:xfrm>
            <a:off x="4876800" y="6390299"/>
            <a:ext cx="6324600" cy="365125"/>
          </a:xfrm>
        </p:spPr>
        <p:txBody>
          <a:bodyPr/>
          <a:lstStyle/>
          <a:p>
            <a:r>
              <a:rPr lang="en-US" dirty="0" smtClean="0"/>
              <a:t>Rupendra kr. kaushik                             Vue.js Framework &amp; Inertia.js                         Unit II</a:t>
            </a:r>
            <a:endParaRPr lang="en-US" dirty="0"/>
          </a:p>
        </p:txBody>
      </p:sp>
      <p:sp>
        <p:nvSpPr>
          <p:cNvPr id="14" name="Subtitle 2"/>
          <p:cNvSpPr txBox="1">
            <a:spLocks/>
          </p:cNvSpPr>
          <p:nvPr/>
        </p:nvSpPr>
        <p:spPr>
          <a:xfrm>
            <a:off x="14478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p>
            <a:r>
              <a:rPr lang="en-US" sz="2400" dirty="0" smtClean="0">
                <a:solidFill>
                  <a:schemeClr val="tx1"/>
                </a:solidFill>
              </a:rPr>
              <a:t>  </a:t>
            </a:r>
            <a:r>
              <a:rPr lang="en-US" sz="2400" dirty="0">
                <a:latin typeface="Times New Roman" pitchFamily="18" charset="0"/>
                <a:cs typeface="Times New Roman" pitchFamily="18" charset="0"/>
              </a:rPr>
              <a:t>Vue.js </a:t>
            </a:r>
            <a:r>
              <a:rPr lang="en-US" sz="2400" dirty="0" smtClean="0">
                <a:latin typeface="Times New Roman" pitchFamily="18" charset="0"/>
                <a:cs typeface="Times New Roman" pitchFamily="18" charset="0"/>
              </a:rPr>
              <a:t>Framework &amp; Inertia.js</a:t>
            </a:r>
            <a:endParaRPr lang="en-US" sz="2300" b="1" dirty="0">
              <a:solidFill>
                <a:schemeClr val="tx1"/>
              </a:solidFill>
              <a:latin typeface="Times New Roman" pitchFamily="18" charset="0"/>
              <a:cs typeface="Times New Roman" pitchFamily="18" charset="0"/>
            </a:endParaRPr>
          </a:p>
        </p:txBody>
      </p:sp>
      <p:sp>
        <p:nvSpPr>
          <p:cNvPr id="15" name="Subtitle 2"/>
          <p:cNvSpPr txBox="1">
            <a:spLocks/>
          </p:cNvSpPr>
          <p:nvPr/>
        </p:nvSpPr>
        <p:spPr>
          <a:xfrm>
            <a:off x="14478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000" dirty="0">
                <a:solidFill>
                  <a:schemeClr val="tx1"/>
                </a:solidFill>
                <a:latin typeface="Times New Roman" pitchFamily="18" charset="0"/>
                <a:cs typeface="Times New Roman" pitchFamily="18" charset="0"/>
              </a:rPr>
              <a:t>Course Details</a:t>
            </a:r>
            <a:br>
              <a:rPr lang="en-US" sz="2000" dirty="0">
                <a:solidFill>
                  <a:schemeClr val="tx1"/>
                </a:solidFill>
                <a:latin typeface="Times New Roman" pitchFamily="18" charset="0"/>
                <a:cs typeface="Times New Roman" pitchFamily="18" charset="0"/>
              </a:rPr>
            </a:br>
            <a:r>
              <a:rPr lang="en-US" sz="2000" dirty="0">
                <a:solidFill>
                  <a:schemeClr val="tx1"/>
                </a:solidFill>
                <a:latin typeface="Times New Roman" pitchFamily="18" charset="0"/>
                <a:cs typeface="Times New Roman" pitchFamily="18" charset="0"/>
              </a:rPr>
              <a:t>(B. Tech. </a:t>
            </a:r>
            <a:r>
              <a:rPr lang="en-US" sz="2000" dirty="0" smtClean="0">
                <a:solidFill>
                  <a:schemeClr val="tx1"/>
                </a:solidFill>
                <a:latin typeface="Times New Roman" pitchFamily="18" charset="0"/>
                <a:cs typeface="Times New Roman" pitchFamily="18" charset="0"/>
              </a:rPr>
              <a:t>6</a:t>
            </a:r>
            <a:r>
              <a:rPr lang="en-US" sz="2000" baseline="30000" dirty="0" smtClean="0">
                <a:solidFill>
                  <a:schemeClr val="tx1"/>
                </a:solidFill>
                <a:latin typeface="Times New Roman" pitchFamily="18" charset="0"/>
                <a:cs typeface="Times New Roman" pitchFamily="18" charset="0"/>
              </a:rPr>
              <a:t>th</a:t>
            </a:r>
            <a:r>
              <a:rPr lang="en-US" sz="2000" dirty="0" smtClean="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Sem)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8A52E2-A958-40DD-8357-EAED18315FDA}"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COs - POs  </a:t>
            </a:r>
            <a:r>
              <a:rPr lang="en-US" sz="2400" dirty="0">
                <a:latin typeface="Times New Roman" pitchFamily="18" charset="0"/>
                <a:cs typeface="Times New Roman" pitchFamily="18" charset="0"/>
              </a:rPr>
              <a:t>Mapping</a:t>
            </a:r>
          </a:p>
        </p:txBody>
      </p:sp>
      <p:sp>
        <p:nvSpPr>
          <p:cNvPr id="5"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889000"/>
            <a:ext cx="10247313"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371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4621B8-D165-4064-B4B9-EA07E1205A2B}"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447800" y="7"/>
            <a:ext cx="10744200" cy="76199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Program Specific Outcomes(PSOs)</a:t>
            </a:r>
            <a:endParaRPr lang="en-US" sz="2400" dirty="0">
              <a:latin typeface="Times New Roman" pitchFamily="18" charset="0"/>
              <a:cs typeface="Times New Roman" pitchFamily="18" charset="0"/>
            </a:endParaRPr>
          </a:p>
        </p:txBody>
      </p:sp>
      <p:sp>
        <p:nvSpPr>
          <p:cNvPr id="10"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705770379"/>
              </p:ext>
            </p:extLst>
          </p:nvPr>
        </p:nvGraphicFramePr>
        <p:xfrm>
          <a:off x="1676400" y="1524000"/>
          <a:ext cx="8534400" cy="3962401"/>
        </p:xfrm>
        <a:graphic>
          <a:graphicData uri="http://schemas.openxmlformats.org/drawingml/2006/table">
            <a:tbl>
              <a:tblPr firstRow="1" bandRow="1">
                <a:tableStyleId>{5C22544A-7EE6-4342-B048-85BDC9FD1C3A}</a:tableStyleId>
              </a:tblPr>
              <a:tblGrid>
                <a:gridCol w="1156483">
                  <a:extLst>
                    <a:ext uri="{9D8B030D-6E8A-4147-A177-3AD203B41FA5}">
                      <a16:colId xmlns:a16="http://schemas.microsoft.com/office/drawing/2014/main" val="20000"/>
                    </a:ext>
                  </a:extLst>
                </a:gridCol>
                <a:gridCol w="7377917">
                  <a:extLst>
                    <a:ext uri="{9D8B030D-6E8A-4147-A177-3AD203B41FA5}">
                      <a16:colId xmlns:a16="http://schemas.microsoft.com/office/drawing/2014/main" val="20001"/>
                    </a:ext>
                  </a:extLst>
                </a:gridCol>
              </a:tblGrid>
              <a:tr h="430308">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Sr. No.</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 Description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977434">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PSO1</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ts val="1235"/>
                        </a:lnSpc>
                        <a:spcBef>
                          <a:spcPts val="0"/>
                        </a:spcBef>
                        <a:spcAft>
                          <a:spcPts val="0"/>
                        </a:spcAft>
                      </a:pPr>
                      <a:endParaRPr lang="en-US" sz="1500" b="0" dirty="0">
                        <a:solidFill>
                          <a:schemeClr val="accent4">
                            <a:lumMod val="50000"/>
                          </a:schemeClr>
                        </a:solidFill>
                        <a:latin typeface="+mn-lt"/>
                        <a:ea typeface="Times New Roman" panose="02020603050405020304"/>
                      </a:endParaRPr>
                    </a:p>
                    <a:p>
                      <a:pPr marL="68580" marR="0" algn="l">
                        <a:lnSpc>
                          <a:spcPct val="100000"/>
                        </a:lnSpc>
                        <a:spcBef>
                          <a:spcPts val="0"/>
                        </a:spcBef>
                        <a:spcAft>
                          <a:spcPts val="0"/>
                        </a:spcAft>
                      </a:pPr>
                      <a:r>
                        <a:rPr lang="en-US" sz="1500" b="0" dirty="0" smtClean="0">
                          <a:solidFill>
                            <a:schemeClr val="accent4">
                              <a:lumMod val="50000"/>
                            </a:schemeClr>
                          </a:solidFill>
                          <a:latin typeface="+mn-lt"/>
                          <a:ea typeface="Times New Roman" panose="02020603050405020304"/>
                        </a:rPr>
                        <a:t>The ability to identify, analyze real world problems and design their ethical solutions using artificial intelligence, robotics, virtual/augmented reality, data analytics, block chain technology, and cloud computing.</a:t>
                      </a:r>
                      <a:endParaRPr lang="en-US" sz="1500" b="0" dirty="0">
                        <a:solidFill>
                          <a:schemeClr val="accent4">
                            <a:lumMod val="50000"/>
                          </a:schemeClr>
                        </a:solidFill>
                        <a:latin typeface="+mn-lt"/>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685149">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500" b="0" dirty="0" smtClean="0">
                          <a:solidFill>
                            <a:schemeClr val="accent4">
                              <a:lumMod val="50000"/>
                            </a:schemeClr>
                          </a:solidFill>
                          <a:latin typeface="Times New Roman" panose="02020603050405020304"/>
                          <a:ea typeface="Times New Roman" panose="02020603050405020304"/>
                        </a:rPr>
                        <a:t>The ability to design and develop the hardware sensor devices and related interfacing software systems for solving complex engineering problems.</a:t>
                      </a:r>
                      <a:endParaRPr lang="en-US" sz="1500" b="0" dirty="0">
                        <a:solidFill>
                          <a:schemeClr val="accent4">
                            <a:lumMod val="50000"/>
                          </a:schemeClr>
                        </a:solidFill>
                        <a:latin typeface="Times New Roman" panose="02020603050405020304"/>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71436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500" b="0" baseline="0" dirty="0" smtClean="0">
                          <a:solidFill>
                            <a:schemeClr val="accent4">
                              <a:lumMod val="50000"/>
                            </a:schemeClr>
                          </a:solidFill>
                          <a:latin typeface="+mn-lt"/>
                          <a:ea typeface="Times New Roman" panose="02020603050405020304"/>
                        </a:rPr>
                        <a:t>The ability to understand inter-disciplinary computing techniques and to apply them in the design of advanced computing.</a:t>
                      </a:r>
                      <a:endParaRPr lang="en-US" sz="1500" b="0" baseline="0" dirty="0">
                        <a:solidFill>
                          <a:schemeClr val="accent4">
                            <a:lumMod val="50000"/>
                          </a:schemeClr>
                        </a:solidFill>
                        <a:latin typeface="+mn-lt"/>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1155150">
                <a:tc>
                  <a:txBody>
                    <a:bodyPr/>
                    <a:lstStyle/>
                    <a:p>
                      <a:pPr marL="0" marR="0" algn="ctr">
                        <a:lnSpc>
                          <a:spcPct val="115000"/>
                        </a:lnSpc>
                        <a:spcBef>
                          <a:spcPts val="0"/>
                        </a:spcBef>
                        <a:spcAft>
                          <a:spcPts val="0"/>
                        </a:spcAft>
                      </a:pPr>
                      <a:r>
                        <a:rPr lang="en-US" sz="1500" b="0" dirty="0">
                          <a:solidFill>
                            <a:schemeClr val="accent4">
                              <a:lumMod val="50000"/>
                            </a:schemeClr>
                          </a:solidFill>
                          <a:latin typeface="Times New Roman" panose="02020603050405020304"/>
                          <a:ea typeface="Times New Roman" panose="02020603050405020304"/>
                        </a:rPr>
                        <a:t>PSO4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ts val="1235"/>
                        </a:lnSpc>
                        <a:spcBef>
                          <a:spcPts val="0"/>
                        </a:spcBef>
                        <a:spcAft>
                          <a:spcPts val="0"/>
                        </a:spcAft>
                      </a:pPr>
                      <a:endParaRPr lang="en-US" sz="1500" b="0" dirty="0">
                        <a:solidFill>
                          <a:schemeClr val="accent4">
                            <a:lumMod val="50000"/>
                          </a:schemeClr>
                        </a:solidFill>
                        <a:latin typeface="Times New Roman" panose="02020603050405020304"/>
                        <a:ea typeface="Times New Roman" panose="02020603050405020304"/>
                      </a:endParaRPr>
                    </a:p>
                    <a:p>
                      <a:pPr marL="67945" marR="0" algn="l">
                        <a:lnSpc>
                          <a:spcPct val="100000"/>
                        </a:lnSpc>
                        <a:spcBef>
                          <a:spcPts val="0"/>
                        </a:spcBef>
                        <a:spcAft>
                          <a:spcPts val="0"/>
                        </a:spcAft>
                      </a:pPr>
                      <a:r>
                        <a:rPr lang="en-US" sz="1500" b="0" dirty="0" smtClean="0">
                          <a:solidFill>
                            <a:schemeClr val="accent4">
                              <a:lumMod val="50000"/>
                            </a:schemeClr>
                          </a:solidFill>
                          <a:latin typeface="+mn-lt"/>
                          <a:ea typeface="Times New Roman" panose="02020603050405020304"/>
                        </a:rPr>
                        <a:t>The ability to conduct investigation of complex problems with the help of technical, managerial, leadership qualities, and modern engineering tools provided by industry-sponsored laboratories.</a:t>
                      </a:r>
                      <a:endParaRPr lang="en-US" sz="1500" b="0" dirty="0">
                        <a:solidFill>
                          <a:schemeClr val="accent4">
                            <a:lumMod val="50000"/>
                          </a:schemeClr>
                        </a:solidFill>
                        <a:latin typeface="+mn-lt"/>
                        <a:ea typeface="Times New Roman" panose="02020603050405020304"/>
                      </a:endParaRPr>
                    </a:p>
                    <a:p>
                      <a:pPr marL="67945" marR="0" algn="just">
                        <a:lnSpc>
                          <a:spcPts val="1235"/>
                        </a:lnSpc>
                        <a:spcBef>
                          <a:spcPts val="0"/>
                        </a:spcBef>
                        <a:spcAft>
                          <a:spcPts val="0"/>
                        </a:spcAft>
                      </a:pPr>
                      <a:endParaRPr lang="en-US" sz="1500" b="0" dirty="0">
                        <a:solidFill>
                          <a:schemeClr val="accent4">
                            <a:lumMod val="50000"/>
                          </a:schemeClr>
                        </a:solidFill>
                        <a:latin typeface="Times New Roman" panose="02020603050405020304"/>
                        <a:ea typeface="Times New Roman" panose="02020603050405020304"/>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8394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77E822-851A-4A7F-8DF6-E0BB83503B65}"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sp>
        <p:nvSpPr>
          <p:cNvPr id="7" name="Title 1"/>
          <p:cNvSpPr txBox="1">
            <a:spLocks/>
          </p:cNvSpPr>
          <p:nvPr/>
        </p:nvSpPr>
        <p:spPr>
          <a:xfrm>
            <a:off x="1524000" y="0"/>
            <a:ext cx="106680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COs - PSOs  Mapping</a:t>
            </a:r>
            <a:endParaRPr lang="en-US" sz="2400" dirty="0">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698196944"/>
              </p:ext>
            </p:extLst>
          </p:nvPr>
        </p:nvGraphicFramePr>
        <p:xfrm>
          <a:off x="1828800" y="1447800"/>
          <a:ext cx="9245600" cy="4682762"/>
        </p:xfrm>
        <a:graphic>
          <a:graphicData uri="http://schemas.openxmlformats.org/drawingml/2006/table">
            <a:tbl>
              <a:tblPr firstRow="1" bandRow="1">
                <a:tableStyleId>{5C22544A-7EE6-4342-B048-85BDC9FD1C3A}</a:tableStyleId>
              </a:tblPr>
              <a:tblGrid>
                <a:gridCol w="157978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627876">
                  <a:extLst>
                    <a:ext uri="{9D8B030D-6E8A-4147-A177-3AD203B41FA5}">
                      <a16:colId xmlns:a16="http://schemas.microsoft.com/office/drawing/2014/main" val="20002"/>
                    </a:ext>
                  </a:extLst>
                </a:gridCol>
                <a:gridCol w="1792515">
                  <a:extLst>
                    <a:ext uri="{9D8B030D-6E8A-4147-A177-3AD203B41FA5}">
                      <a16:colId xmlns:a16="http://schemas.microsoft.com/office/drawing/2014/main" val="306484564"/>
                    </a:ext>
                  </a:extLst>
                </a:gridCol>
                <a:gridCol w="2264229">
                  <a:extLst>
                    <a:ext uri="{9D8B030D-6E8A-4147-A177-3AD203B41FA5}">
                      <a16:colId xmlns:a16="http://schemas.microsoft.com/office/drawing/2014/main" val="2204462268"/>
                    </a:ext>
                  </a:extLst>
                </a:gridCol>
              </a:tblGrid>
              <a:tr h="774740">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CO.K</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PSO1</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PSO2</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PSO3</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PSO4</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771868">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CO1</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smtClean="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smtClean="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baseline="0" dirty="0" smtClean="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789410">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CO2</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mn-lt"/>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mn-lt"/>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655714">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CO3</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845515">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CO4</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845515">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CO5</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3</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ctr">
                        <a:lnSpc>
                          <a:spcPts val="1235"/>
                        </a:lnSpc>
                        <a:spcBef>
                          <a:spcPts val="0"/>
                        </a:spcBef>
                        <a:spcAft>
                          <a:spcPts val="0"/>
                        </a:spcAft>
                      </a:pPr>
                      <a:r>
                        <a:rPr lang="en-US" sz="2000" b="0" dirty="0" smtClean="0">
                          <a:solidFill>
                            <a:schemeClr val="accent4">
                              <a:lumMod val="50000"/>
                            </a:schemeClr>
                          </a:solidFill>
                          <a:latin typeface="Times New Roman"/>
                          <a:ea typeface="Times New Roman"/>
                        </a:rPr>
                        <a:t>-</a:t>
                      </a:r>
                      <a:endParaRPr lang="en-US" sz="2000" b="0" dirty="0">
                        <a:solidFill>
                          <a:schemeClr val="accent4">
                            <a:lumMod val="50000"/>
                          </a:schemeClr>
                        </a:solidFill>
                        <a:latin typeface="Times New Roman"/>
                        <a:ea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90596025"/>
                  </a:ext>
                </a:extLst>
              </a:tr>
            </a:tbl>
          </a:graphicData>
        </a:graphic>
      </p:graphicFrame>
      <p:sp>
        <p:nvSpPr>
          <p:cNvPr id="10"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70678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85F9E9-975C-477C-841F-315983CA4C2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447800" y="9"/>
            <a:ext cx="10744200" cy="76199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Program Educational Objectives (PEOs)</a:t>
            </a:r>
            <a:endParaRPr lang="en-US" sz="2400" dirty="0">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999220437"/>
              </p:ext>
            </p:extLst>
          </p:nvPr>
        </p:nvGraphicFramePr>
        <p:xfrm>
          <a:off x="1085932" y="1371600"/>
          <a:ext cx="11074400" cy="4582574"/>
        </p:xfrm>
        <a:graphic>
          <a:graphicData uri="http://schemas.openxmlformats.org/drawingml/2006/table">
            <a:tbl>
              <a:tblPr firstRow="1" bandRow="1">
                <a:tableStyleId>{5C22544A-7EE6-4342-B048-85BDC9FD1C3A}</a:tableStyleId>
              </a:tblPr>
              <a:tblGrid>
                <a:gridCol w="1130795">
                  <a:extLst>
                    <a:ext uri="{9D8B030D-6E8A-4147-A177-3AD203B41FA5}">
                      <a16:colId xmlns:a16="http://schemas.microsoft.com/office/drawing/2014/main" val="20001"/>
                    </a:ext>
                  </a:extLst>
                </a:gridCol>
                <a:gridCol w="9943605">
                  <a:extLst>
                    <a:ext uri="{9D8B030D-6E8A-4147-A177-3AD203B41FA5}">
                      <a16:colId xmlns:a16="http://schemas.microsoft.com/office/drawing/2014/main" val="20002"/>
                    </a:ext>
                  </a:extLst>
                </a:gridCol>
              </a:tblGrid>
              <a:tr h="834311">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Sr. No.</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PEOs </a:t>
                      </a:r>
                      <a:r>
                        <a:rPr lang="en-US" sz="2000" b="0" dirty="0">
                          <a:solidFill>
                            <a:schemeClr val="accent4">
                              <a:lumMod val="50000"/>
                            </a:schemeClr>
                          </a:solidFill>
                          <a:latin typeface="Times New Roman" pitchFamily="18" charset="0"/>
                          <a:ea typeface="Times New Roman"/>
                          <a:cs typeface="Times New Roman" pitchFamily="18" charset="0"/>
                        </a:rPr>
                        <a:t>Description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001174">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a:t>
                      </a:r>
                      <a:r>
                        <a:rPr lang="en-US" sz="2000" b="0" baseline="0" dirty="0" smtClean="0">
                          <a:solidFill>
                            <a:schemeClr val="accent4">
                              <a:lumMod val="50000"/>
                            </a:schemeClr>
                          </a:solidFill>
                          <a:latin typeface="Times New Roman" pitchFamily="18" charset="0"/>
                          <a:ea typeface="Times New Roman"/>
                          <a:cs typeface="Times New Roman" pitchFamily="18" charset="0"/>
                        </a:rPr>
                        <a:t> 1</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l">
                        <a:lnSpc>
                          <a:spcPct val="100000"/>
                        </a:lnSpc>
                        <a:spcBef>
                          <a:spcPts val="0"/>
                        </a:spcBef>
                        <a:spcAft>
                          <a:spcPts val="0"/>
                        </a:spcAft>
                      </a:pPr>
                      <a:r>
                        <a:rPr lang="en-US" sz="1800" b="0" i="0" kern="1200" dirty="0" smtClean="0">
                          <a:solidFill>
                            <a:schemeClr val="accent4">
                              <a:lumMod val="50000"/>
                            </a:schemeClr>
                          </a:solidFill>
                          <a:effectLst/>
                          <a:latin typeface="Times New Roman" pitchFamily="18" charset="0"/>
                          <a:ea typeface="+mn-ea"/>
                          <a:cs typeface="Times New Roman" pitchFamily="18" charset="0"/>
                        </a:rPr>
                        <a:t>To have an excellent scientific and engineering breadth so as to comprehend, analyze, design and provide sustainable solutions for real-life problems using state-of-the-art technologies.</a:t>
                      </a:r>
                      <a:endParaRPr lang="en-US" sz="3600" b="0" baseline="0" dirty="0" smtClean="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831515">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a:t>
                      </a:r>
                      <a:r>
                        <a:rPr lang="en-US" sz="2000" b="0" baseline="0" dirty="0" smtClean="0">
                          <a:solidFill>
                            <a:schemeClr val="accent4">
                              <a:lumMod val="50000"/>
                            </a:schemeClr>
                          </a:solidFill>
                          <a:latin typeface="Times New Roman" pitchFamily="18" charset="0"/>
                          <a:ea typeface="Times New Roman"/>
                          <a:cs typeface="Times New Roman" pitchFamily="18" charset="0"/>
                        </a:rPr>
                        <a:t> 2</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b="0" i="0" kern="1200" dirty="0" smtClean="0">
                          <a:solidFill>
                            <a:schemeClr val="accent4">
                              <a:lumMod val="50000"/>
                            </a:schemeClr>
                          </a:solidFill>
                          <a:effectLst/>
                          <a:latin typeface="Times New Roman" pitchFamily="18" charset="0"/>
                          <a:ea typeface="+mn-ea"/>
                          <a:cs typeface="Times New Roman" pitchFamily="18" charset="0"/>
                        </a:rPr>
                        <a:t>To have a successful career in industries, to pursue higher studies or to support entrepreneurial endeavors and to face the global challenges.</a:t>
                      </a:r>
                      <a:endParaRPr lang="en-US" sz="2000" b="0" dirty="0" smtClean="0">
                        <a:solidFill>
                          <a:schemeClr val="accent4">
                            <a:lumMod val="50000"/>
                          </a:schemeClr>
                        </a:solidFill>
                        <a:latin typeface="Times New Roman" panose="02020603050405020304" pitchFamily="18" charset="0"/>
                        <a:ea typeface="Times New Rom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914400">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PEO3</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8580" marR="0" algn="just">
                        <a:lnSpc>
                          <a:spcPct val="100000"/>
                        </a:lnSpc>
                        <a:spcBef>
                          <a:spcPts val="0"/>
                        </a:spcBef>
                        <a:spcAft>
                          <a:spcPts val="0"/>
                        </a:spcAft>
                      </a:pPr>
                      <a:r>
                        <a:rPr lang="en-US" sz="1800" b="0" i="0" kern="1200" dirty="0" smtClean="0">
                          <a:solidFill>
                            <a:schemeClr val="accent4">
                              <a:lumMod val="50000"/>
                            </a:schemeClr>
                          </a:solidFill>
                          <a:effectLst/>
                          <a:latin typeface="Times New Roman" pitchFamily="18" charset="0"/>
                          <a:ea typeface="+mn-ea"/>
                          <a:cs typeface="Times New Roman" pitchFamily="18" charset="0"/>
                        </a:rPr>
                        <a:t>To have an effective communication skills, professional attitude, ethical values and a desire to learn specific knowledge in emerging trends, technologies for research, innovation and product    development and contribution to society.</a:t>
                      </a:r>
                      <a:endParaRPr lang="en-US" sz="2000" b="0" dirty="0" smtClean="0">
                        <a:solidFill>
                          <a:schemeClr val="accent4">
                            <a:lumMod val="50000"/>
                          </a:schemeClr>
                        </a:solidFill>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1001174">
                <a:tc>
                  <a:txBody>
                    <a:bodyPr/>
                    <a:lstStyle/>
                    <a:p>
                      <a:pPr marL="0" marR="0" algn="ctr">
                        <a:lnSpc>
                          <a:spcPct val="115000"/>
                        </a:lnSpc>
                        <a:spcBef>
                          <a:spcPts val="0"/>
                        </a:spcBef>
                        <a:spcAft>
                          <a:spcPts val="0"/>
                        </a:spcAft>
                      </a:pPr>
                      <a:r>
                        <a:rPr lang="en-US" sz="2000" b="0" dirty="0" smtClean="0">
                          <a:solidFill>
                            <a:schemeClr val="accent4">
                              <a:lumMod val="50000"/>
                            </a:schemeClr>
                          </a:solidFill>
                          <a:latin typeface="Times New Roman" pitchFamily="18" charset="0"/>
                          <a:ea typeface="Times New Roman"/>
                          <a:cs typeface="Times New Roman" pitchFamily="18" charset="0"/>
                        </a:rPr>
                        <a:t>PEO4</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67945" marR="0" algn="just">
                        <a:lnSpc>
                          <a:spcPct val="100000"/>
                        </a:lnSpc>
                        <a:spcBef>
                          <a:spcPts val="0"/>
                        </a:spcBef>
                        <a:spcAft>
                          <a:spcPts val="0"/>
                        </a:spcAft>
                      </a:pPr>
                      <a:r>
                        <a:rPr lang="en-US" sz="1800" b="0" i="0" kern="1200" dirty="0" smtClean="0">
                          <a:solidFill>
                            <a:schemeClr val="accent4">
                              <a:lumMod val="50000"/>
                            </a:schemeClr>
                          </a:solidFill>
                          <a:effectLst/>
                          <a:latin typeface="Times New Roman" pitchFamily="18" charset="0"/>
                          <a:ea typeface="+mn-ea"/>
                          <a:cs typeface="Times New Roman" pitchFamily="18" charset="0"/>
                        </a:rPr>
                        <a:t>To have life-long learning for up-skilling and re-skilling for successful professional career as engineer, scientist, entrepreneur and bureaucrat for betterment of society</a:t>
                      </a:r>
                      <a:r>
                        <a:rPr lang="en-US" sz="1800" b="0" i="0" kern="1200" dirty="0" smtClean="0">
                          <a:solidFill>
                            <a:schemeClr val="dk1"/>
                          </a:solidFill>
                          <a:effectLst/>
                          <a:latin typeface="Times New Roman" pitchFamily="18" charset="0"/>
                          <a:ea typeface="+mn-ea"/>
                          <a:cs typeface="Times New Roman" pitchFamily="18" charset="0"/>
                        </a:rPr>
                        <a:t>.</a:t>
                      </a:r>
                      <a:endParaRPr lang="en-US" sz="2000" b="0" dirty="0">
                        <a:solidFill>
                          <a:schemeClr val="accent4">
                            <a:lumMod val="50000"/>
                          </a:schemeClr>
                        </a:solidFill>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10"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40725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150557-B5FA-416E-9030-3263DA64F2E0}"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a:t>
            </a:r>
            <a:r>
              <a:rPr lang="en-US" sz="2400" dirty="0" smtClean="0">
                <a:latin typeface="Times New Roman" pitchFamily="18" charset="0"/>
                <a:cs typeface="Times New Roman" pitchFamily="18" charset="0"/>
              </a:rPr>
              <a:t>External </a:t>
            </a:r>
            <a:r>
              <a:rPr lang="en-US" sz="2400" dirty="0">
                <a:latin typeface="Times New Roman" pitchFamily="18" charset="0"/>
                <a:cs typeface="Times New Roman" pitchFamily="18" charset="0"/>
              </a:rPr>
              <a:t>Exam Question Paper (100 marks)</a:t>
            </a:r>
          </a:p>
        </p:txBody>
      </p:sp>
      <p:pic>
        <p:nvPicPr>
          <p:cNvPr id="8" name="Picture 7">
            <a:extLst>
              <a:ext uri="{FF2B5EF4-FFF2-40B4-BE49-F238E27FC236}">
                <a16:creationId xmlns:a16="http://schemas.microsoft.com/office/drawing/2014/main" id="{0B77B11B-9C15-4679-A934-EBBF86AE34F6}"/>
              </a:ext>
            </a:extLst>
          </p:cNvPr>
          <p:cNvPicPr>
            <a:picLocks noChangeAspect="1"/>
          </p:cNvPicPr>
          <p:nvPr/>
        </p:nvPicPr>
        <p:blipFill>
          <a:blip r:embed="rId2"/>
          <a:stretch>
            <a:fillRect/>
          </a:stretch>
        </p:blipFill>
        <p:spPr>
          <a:xfrm>
            <a:off x="1181100" y="754514"/>
            <a:ext cx="10744200" cy="5533133"/>
          </a:xfrm>
          <a:prstGeom prst="rect">
            <a:avLst/>
          </a:prstGeom>
        </p:spPr>
      </p:pic>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043179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1091AD-C08C-456D-919F-57AD79F8C26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a:t>
            </a:r>
            <a:r>
              <a:rPr lang="en-US" sz="2400" dirty="0" smtClean="0">
                <a:latin typeface="Times New Roman" pitchFamily="18" charset="0"/>
                <a:cs typeface="Times New Roman" pitchFamily="18" charset="0"/>
              </a:rPr>
              <a:t>External </a:t>
            </a:r>
            <a:r>
              <a:rPr lang="en-US" sz="2400" dirty="0">
                <a:latin typeface="Times New Roman" pitchFamily="18" charset="0"/>
                <a:cs typeface="Times New Roman" pitchFamily="18" charset="0"/>
              </a:rPr>
              <a:t>Exam Question Paper (100 marks)</a:t>
            </a:r>
          </a:p>
        </p:txBody>
      </p:sp>
      <p:pic>
        <p:nvPicPr>
          <p:cNvPr id="9" name="Picture 8">
            <a:extLst>
              <a:ext uri="{FF2B5EF4-FFF2-40B4-BE49-F238E27FC236}">
                <a16:creationId xmlns:a16="http://schemas.microsoft.com/office/drawing/2014/main" id="{F82AF081-83E9-40E3-85C9-062E3E753D2B}"/>
              </a:ext>
            </a:extLst>
          </p:cNvPr>
          <p:cNvPicPr>
            <a:picLocks noChangeAspect="1"/>
          </p:cNvPicPr>
          <p:nvPr/>
        </p:nvPicPr>
        <p:blipFill>
          <a:blip r:embed="rId2"/>
          <a:stretch>
            <a:fillRect/>
          </a:stretch>
        </p:blipFill>
        <p:spPr>
          <a:xfrm>
            <a:off x="1028700" y="793756"/>
            <a:ext cx="11049000" cy="5454649"/>
          </a:xfrm>
          <a:prstGeom prst="rect">
            <a:avLst/>
          </a:prstGeom>
        </p:spPr>
      </p:pic>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011547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A4B047-DDC9-49E9-B31F-8D91DA31D493}"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a:t>
            </a:r>
            <a:r>
              <a:rPr lang="en-US" sz="2400" dirty="0" smtClean="0">
                <a:latin typeface="Times New Roman" pitchFamily="18" charset="0"/>
                <a:cs typeface="Times New Roman" pitchFamily="18" charset="0"/>
              </a:rPr>
              <a:t>External </a:t>
            </a:r>
            <a:r>
              <a:rPr lang="en-US" sz="2400" dirty="0">
                <a:latin typeface="Times New Roman" pitchFamily="18" charset="0"/>
                <a:cs typeface="Times New Roman" pitchFamily="18" charset="0"/>
              </a:rPr>
              <a:t>Exam Question Paper (100 marks)</a:t>
            </a:r>
          </a:p>
        </p:txBody>
      </p:sp>
      <p:pic>
        <p:nvPicPr>
          <p:cNvPr id="8" name="Picture 7">
            <a:extLst>
              <a:ext uri="{FF2B5EF4-FFF2-40B4-BE49-F238E27FC236}">
                <a16:creationId xmlns:a16="http://schemas.microsoft.com/office/drawing/2014/main" id="{D6AD0FEF-91AB-4622-BD71-AF17C265451A}"/>
              </a:ext>
            </a:extLst>
          </p:cNvPr>
          <p:cNvPicPr>
            <a:picLocks noChangeAspect="1"/>
          </p:cNvPicPr>
          <p:nvPr/>
        </p:nvPicPr>
        <p:blipFill>
          <a:blip r:embed="rId2"/>
          <a:stretch>
            <a:fillRect/>
          </a:stretch>
        </p:blipFill>
        <p:spPr>
          <a:xfrm>
            <a:off x="1219205" y="811877"/>
            <a:ext cx="10910047" cy="5346697"/>
          </a:xfrm>
          <a:prstGeom prst="rect">
            <a:avLst/>
          </a:prstGeom>
        </p:spPr>
      </p:pic>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9177496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4BAFF2-CB65-466A-99E9-53919869060E}"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a:t>
            </a:r>
            <a:r>
              <a:rPr lang="en-US" sz="2400" dirty="0" smtClean="0">
                <a:latin typeface="Times New Roman" pitchFamily="18" charset="0"/>
                <a:cs typeface="Times New Roman" pitchFamily="18" charset="0"/>
              </a:rPr>
              <a:t>External </a:t>
            </a:r>
            <a:r>
              <a:rPr lang="en-US" sz="2400" dirty="0">
                <a:latin typeface="Times New Roman" pitchFamily="18" charset="0"/>
                <a:cs typeface="Times New Roman" pitchFamily="18" charset="0"/>
              </a:rPr>
              <a:t>Exam Question Paper (100 marks)</a:t>
            </a:r>
          </a:p>
        </p:txBody>
      </p:sp>
      <p:pic>
        <p:nvPicPr>
          <p:cNvPr id="9" name="Picture 8">
            <a:extLst>
              <a:ext uri="{FF2B5EF4-FFF2-40B4-BE49-F238E27FC236}">
                <a16:creationId xmlns:a16="http://schemas.microsoft.com/office/drawing/2014/main" id="{8C7C6038-4342-4904-B836-C5BF3F62F169}"/>
              </a:ext>
            </a:extLst>
          </p:cNvPr>
          <p:cNvPicPr>
            <a:picLocks noChangeAspect="1"/>
          </p:cNvPicPr>
          <p:nvPr/>
        </p:nvPicPr>
        <p:blipFill>
          <a:blip r:embed="rId2"/>
          <a:stretch>
            <a:fillRect/>
          </a:stretch>
        </p:blipFill>
        <p:spPr>
          <a:xfrm>
            <a:off x="1300306" y="1066800"/>
            <a:ext cx="10891693" cy="5126046"/>
          </a:xfrm>
          <a:prstGeom prst="rect">
            <a:avLst/>
          </a:prstGeom>
        </p:spPr>
      </p:pic>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054875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73BA25-3405-41BC-A51D-209724D830F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Pattern of </a:t>
            </a:r>
            <a:r>
              <a:rPr lang="en-US" sz="2400" dirty="0" smtClean="0">
                <a:latin typeface="Times New Roman" pitchFamily="18" charset="0"/>
                <a:cs typeface="Times New Roman" pitchFamily="18" charset="0"/>
              </a:rPr>
              <a:t>External </a:t>
            </a:r>
            <a:r>
              <a:rPr lang="en-US" sz="2400" dirty="0">
                <a:latin typeface="Times New Roman" pitchFamily="18" charset="0"/>
                <a:cs typeface="Times New Roman" pitchFamily="18" charset="0"/>
              </a:rPr>
              <a:t>Exam Question Paper (100 marks)</a:t>
            </a:r>
          </a:p>
        </p:txBody>
      </p:sp>
      <p:pic>
        <p:nvPicPr>
          <p:cNvPr id="8" name="Picture 7">
            <a:extLst>
              <a:ext uri="{FF2B5EF4-FFF2-40B4-BE49-F238E27FC236}">
                <a16:creationId xmlns:a16="http://schemas.microsoft.com/office/drawing/2014/main" id="{CF080F34-6289-4751-AE3C-849A673B260C}"/>
              </a:ext>
            </a:extLst>
          </p:cNvPr>
          <p:cNvPicPr>
            <a:picLocks noChangeAspect="1"/>
          </p:cNvPicPr>
          <p:nvPr/>
        </p:nvPicPr>
        <p:blipFill>
          <a:blip r:embed="rId2"/>
          <a:stretch>
            <a:fillRect/>
          </a:stretch>
        </p:blipFill>
        <p:spPr>
          <a:xfrm>
            <a:off x="1143000" y="850667"/>
            <a:ext cx="11010900" cy="5361883"/>
          </a:xfrm>
          <a:prstGeom prst="rect">
            <a:avLst/>
          </a:prstGeom>
        </p:spPr>
      </p:pic>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794003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E16712-CFF6-4BD2-B853-7EDCE8A81F8D}"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19</a:t>
            </a:fld>
            <a:endParaRPr lang="en-US" dirty="0"/>
          </a:p>
        </p:txBody>
      </p:sp>
      <p:sp>
        <p:nvSpPr>
          <p:cNvPr id="7" name="Title 1"/>
          <p:cNvSpPr txBox="1"/>
          <p:nvPr/>
        </p:nvSpPr>
        <p:spPr>
          <a:xfrm>
            <a:off x="2066149" y="38100"/>
            <a:ext cx="10058400" cy="655564"/>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dirty="0" smtClean="0">
                <a:latin typeface="Times New Roman" panose="02020603050405020304" pitchFamily="18" charset="0"/>
                <a:cs typeface="Times New Roman" panose="02020603050405020304" pitchFamily="18" charset="0"/>
              </a:rPr>
              <a:t>Result Analysis</a:t>
            </a:r>
            <a:endParaRPr lang="en-US" dirty="0">
              <a:latin typeface="Times New Roman" panose="02020603050405020304" pitchFamily="18" charset="0"/>
              <a:cs typeface="Times New Roman" panose="02020603050405020304" pitchFamily="18" charset="0"/>
            </a:endParaRPr>
          </a:p>
        </p:txBody>
      </p:sp>
      <p:pic>
        <p:nvPicPr>
          <p:cNvPr id="2" name="Picture 1" descr="E:\Master Folder 2017-18\Approved Logo by BOG\NIET logo_.png"/>
          <p:cNvPicPr/>
          <p:nvPr/>
        </p:nvPicPr>
        <p:blipFill>
          <a:blip r:embed="rId2"/>
          <a:srcRect/>
          <a:stretch>
            <a:fillRect/>
          </a:stretch>
        </p:blipFill>
        <p:spPr bwMode="auto">
          <a:xfrm>
            <a:off x="111760" y="38101"/>
            <a:ext cx="1717040" cy="685799"/>
          </a:xfrm>
          <a:prstGeom prst="rect">
            <a:avLst/>
          </a:prstGeom>
          <a:noFill/>
          <a:ln w="9525">
            <a:noFill/>
            <a:miter lim="800000"/>
            <a:headEnd/>
            <a:tailEnd/>
          </a:ln>
        </p:spPr>
      </p:pic>
      <p:sp>
        <p:nvSpPr>
          <p:cNvPr id="9" name="Footer Placeholder 12"/>
          <p:cNvSpPr>
            <a:spLocks noGrp="1"/>
          </p:cNvSpPr>
          <p:nvPr>
            <p:ph type="ftr" sz="quarter" idx="11"/>
          </p:nvPr>
        </p:nvSpPr>
        <p:spPr>
          <a:xfrm>
            <a:off x="3352800" y="6343818"/>
            <a:ext cx="7518400" cy="273844"/>
          </a:xfrm>
        </p:spPr>
        <p:txBody>
          <a:bodyPr/>
          <a:lstStyle/>
          <a:p>
            <a:r>
              <a:rPr lang="en-US" dirty="0" smtClean="0"/>
              <a:t>Rupendra Kaushik                                      Introduction to </a:t>
            </a:r>
            <a:r>
              <a:rPr lang="en-US" dirty="0" err="1" smtClean="0"/>
              <a:t>laravel</a:t>
            </a:r>
            <a:r>
              <a:rPr lang="en-US" dirty="0" smtClean="0"/>
              <a:t>                         </a:t>
            </a:r>
            <a:r>
              <a:rPr lang="en-US" dirty="0"/>
              <a:t>Unit I</a:t>
            </a:r>
          </a:p>
        </p:txBody>
      </p:sp>
      <p:graphicFrame>
        <p:nvGraphicFramePr>
          <p:cNvPr id="5" name="Table 4"/>
          <p:cNvGraphicFramePr>
            <a:graphicFrameLocks noGrp="1"/>
          </p:cNvGraphicFramePr>
          <p:nvPr>
            <p:extLst>
              <p:ext uri="{D42A27DB-BD31-4B8C-83A1-F6EECF244321}">
                <p14:modId xmlns:p14="http://schemas.microsoft.com/office/powerpoint/2010/main" val="488504534"/>
              </p:ext>
            </p:extLst>
          </p:nvPr>
        </p:nvGraphicFramePr>
        <p:xfrm>
          <a:off x="2235200" y="1295399"/>
          <a:ext cx="7924800" cy="1214121"/>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404707">
                <a:tc>
                  <a:txBody>
                    <a:bodyPr/>
                    <a:lstStyle/>
                    <a:p>
                      <a:r>
                        <a:rPr lang="en-US" dirty="0" smtClean="0"/>
                        <a:t>Branch</a:t>
                      </a:r>
                      <a:endParaRPr lang="en-US" dirty="0"/>
                    </a:p>
                  </a:txBody>
                  <a:tcPr marL="121920" marR="121920"/>
                </a:tc>
                <a:tc>
                  <a:txBody>
                    <a:bodyPr/>
                    <a:lstStyle/>
                    <a:p>
                      <a:r>
                        <a:rPr lang="en-US" dirty="0" smtClean="0"/>
                        <a:t>Result</a:t>
                      </a:r>
                      <a:endParaRPr lang="en-US" dirty="0"/>
                    </a:p>
                  </a:txBody>
                  <a:tcPr marL="121920" marR="121920"/>
                </a:tc>
                <a:extLst>
                  <a:ext uri="{0D108BD9-81ED-4DB2-BD59-A6C34878D82A}">
                    <a16:rowId xmlns:a16="http://schemas.microsoft.com/office/drawing/2014/main" val="10000"/>
                  </a:ext>
                </a:extLst>
              </a:tr>
              <a:tr h="404707">
                <a:tc>
                  <a:txBody>
                    <a:bodyPr/>
                    <a:lstStyle/>
                    <a:p>
                      <a:r>
                        <a:rPr lang="en-US" dirty="0" smtClean="0"/>
                        <a:t>CSE</a:t>
                      </a:r>
                      <a:endParaRPr lang="en-US" dirty="0"/>
                    </a:p>
                  </a:txBody>
                  <a:tcPr marL="121920" marR="121920"/>
                </a:tc>
                <a:tc>
                  <a:txBody>
                    <a:bodyPr/>
                    <a:lstStyle/>
                    <a:p>
                      <a:r>
                        <a:rPr lang="en-US" dirty="0" smtClean="0"/>
                        <a:t>100%</a:t>
                      </a:r>
                      <a:endParaRPr lang="en-US" dirty="0"/>
                    </a:p>
                  </a:txBody>
                  <a:tcPr marL="121920" marR="121920"/>
                </a:tc>
                <a:extLst>
                  <a:ext uri="{0D108BD9-81ED-4DB2-BD59-A6C34878D82A}">
                    <a16:rowId xmlns:a16="http://schemas.microsoft.com/office/drawing/2014/main" val="10001"/>
                  </a:ext>
                </a:extLst>
              </a:tr>
              <a:tr h="404707">
                <a:tc>
                  <a:txBody>
                    <a:bodyPr/>
                    <a:lstStyle/>
                    <a:p>
                      <a:r>
                        <a:rPr lang="en-US" dirty="0" smtClean="0"/>
                        <a:t>IT</a:t>
                      </a:r>
                      <a:endParaRPr lang="en-US" dirty="0"/>
                    </a:p>
                  </a:txBody>
                  <a:tcPr marL="121920" marR="121920"/>
                </a:tc>
                <a:tc>
                  <a:txBody>
                    <a:bodyPr/>
                    <a:lstStyle/>
                    <a:p>
                      <a:r>
                        <a:rPr lang="en-US" dirty="0" smtClean="0"/>
                        <a:t>98%</a:t>
                      </a:r>
                      <a:endParaRPr lang="en-US" dirty="0"/>
                    </a:p>
                  </a:txBody>
                  <a:tcPr marL="121920" marR="12192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54919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1EA5F286-7DED-4C9A-B719-A0E4078F7DCA}" type="datetime1">
              <a:rPr lang="en-US" smtClean="0"/>
              <a:t>3/19/2024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dirty="0"/>
          </a:p>
        </p:txBody>
      </p:sp>
      <p:sp>
        <p:nvSpPr>
          <p:cNvPr id="8" name="Title 1"/>
          <p:cNvSpPr txBox="1">
            <a:spLocks/>
          </p:cNvSpPr>
          <p:nvPr/>
        </p:nvSpPr>
        <p:spPr>
          <a:xfrm>
            <a:off x="1524000" y="-27295"/>
            <a:ext cx="8229600" cy="78929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Brief Introduction of Faculty</a:t>
            </a:r>
          </a:p>
        </p:txBody>
      </p:sp>
      <p:sp>
        <p:nvSpPr>
          <p:cNvPr id="11" name="Footer Placeholder 12"/>
          <p:cNvSpPr>
            <a:spLocks noGrp="1"/>
          </p:cNvSpPr>
          <p:nvPr>
            <p:ph type="ftr" sz="quarter" idx="11"/>
          </p:nvPr>
        </p:nvSpPr>
        <p:spPr>
          <a:xfrm>
            <a:off x="2286000" y="6248409"/>
            <a:ext cx="7010400" cy="365125"/>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180224968"/>
              </p:ext>
            </p:extLst>
          </p:nvPr>
        </p:nvGraphicFramePr>
        <p:xfrm>
          <a:off x="1524000" y="838200"/>
          <a:ext cx="6629401" cy="1701820"/>
        </p:xfrm>
        <a:graphic>
          <a:graphicData uri="http://schemas.openxmlformats.org/drawingml/2006/table">
            <a:tbl>
              <a:tblPr firstRow="1" firstCol="1" bandRow="1">
                <a:tableStyleId>{5C22544A-7EE6-4342-B048-85BDC9FD1C3A}</a:tableStyleId>
              </a:tblPr>
              <a:tblGrid>
                <a:gridCol w="1354583">
                  <a:extLst>
                    <a:ext uri="{9D8B030D-6E8A-4147-A177-3AD203B41FA5}">
                      <a16:colId xmlns:a16="http://schemas.microsoft.com/office/drawing/2014/main" val="20000"/>
                    </a:ext>
                  </a:extLst>
                </a:gridCol>
                <a:gridCol w="2966395">
                  <a:extLst>
                    <a:ext uri="{9D8B030D-6E8A-4147-A177-3AD203B41FA5}">
                      <a16:colId xmlns:a16="http://schemas.microsoft.com/office/drawing/2014/main" val="20001"/>
                    </a:ext>
                  </a:extLst>
                </a:gridCol>
                <a:gridCol w="2308423">
                  <a:extLst>
                    <a:ext uri="{9D8B030D-6E8A-4147-A177-3AD203B41FA5}">
                      <a16:colId xmlns:a16="http://schemas.microsoft.com/office/drawing/2014/main" val="20002"/>
                    </a:ext>
                  </a:extLst>
                </a:gridCol>
              </a:tblGrid>
              <a:tr h="706022">
                <a:tc>
                  <a:txBody>
                    <a:bodyPr/>
                    <a:lstStyle/>
                    <a:p>
                      <a:pPr marL="0" marR="0" algn="just">
                        <a:lnSpc>
                          <a:spcPct val="115000"/>
                        </a:lnSpc>
                        <a:spcBef>
                          <a:spcPts val="0"/>
                        </a:spcBef>
                        <a:spcAft>
                          <a:spcPts val="0"/>
                        </a:spcAft>
                      </a:pPr>
                      <a:r>
                        <a:rPr lang="en-US" sz="1800" dirty="0">
                          <a:effectLst/>
                          <a:latin typeface="Times New Roman" pitchFamily="18" charset="0"/>
                          <a:cs typeface="Times New Roman" pitchFamily="18" charset="0"/>
                        </a:rPr>
                        <a:t>COURSE</a:t>
                      </a:r>
                    </a:p>
                    <a:p>
                      <a:pPr marL="0" marR="0" algn="just">
                        <a:lnSpc>
                          <a:spcPct val="115000"/>
                        </a:lnSpc>
                        <a:spcBef>
                          <a:spcPts val="0"/>
                        </a:spcBef>
                        <a:spcAft>
                          <a:spcPts val="0"/>
                        </a:spcAft>
                      </a:pPr>
                      <a:r>
                        <a:rPr lang="en-US" sz="1800" dirty="0">
                          <a:effectLst/>
                          <a:latin typeface="Times New Roman" pitchFamily="18" charset="0"/>
                          <a:cs typeface="Times New Roman" pitchFamily="18" charset="0"/>
                        </a:rPr>
                        <a:t>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marL="0" marR="0" algn="just">
                        <a:lnSpc>
                          <a:spcPct val="115000"/>
                        </a:lnSpc>
                        <a:spcBef>
                          <a:spcPts val="0"/>
                        </a:spcBef>
                        <a:spcAft>
                          <a:spcPts val="0"/>
                        </a:spcAft>
                      </a:pPr>
                      <a:r>
                        <a:rPr lang="en-US" sz="1800" dirty="0">
                          <a:effectLst/>
                          <a:latin typeface="Times New Roman" pitchFamily="18" charset="0"/>
                          <a:cs typeface="Times New Roman" pitchFamily="18" charset="0"/>
                        </a:rPr>
                        <a:t>BOARD/UNIVERSITY</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marL="0" marR="0" algn="just">
                        <a:lnSpc>
                          <a:spcPct val="115000"/>
                        </a:lnSpc>
                        <a:spcBef>
                          <a:spcPts val="0"/>
                        </a:spcBef>
                        <a:spcAft>
                          <a:spcPts val="0"/>
                        </a:spcAft>
                      </a:pPr>
                      <a:r>
                        <a:rPr lang="en-US" sz="1800" dirty="0">
                          <a:effectLst/>
                          <a:latin typeface="Times New Roman" pitchFamily="18" charset="0"/>
                          <a:cs typeface="Times New Roman" pitchFamily="18" charset="0"/>
                        </a:rPr>
                        <a:t>YEAR OF PASSING</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val="10000"/>
                  </a:ext>
                </a:extLst>
              </a:tr>
              <a:tr h="448390">
                <a:tc>
                  <a:txBody>
                    <a:bodyPr/>
                    <a:lstStyle/>
                    <a:p>
                      <a:pPr marL="0" marR="0" algn="just">
                        <a:lnSpc>
                          <a:spcPct val="115000"/>
                        </a:lnSpc>
                        <a:spcBef>
                          <a:spcPts val="0"/>
                        </a:spcBef>
                        <a:spcAft>
                          <a:spcPts val="0"/>
                        </a:spcAft>
                      </a:pPr>
                      <a:r>
                        <a:rPr lang="en-US" sz="1800" dirty="0">
                          <a:effectLst/>
                          <a:latin typeface="Times New Roman" pitchFamily="18" charset="0"/>
                          <a:cs typeface="Times New Roman" pitchFamily="18" charset="0"/>
                        </a:rPr>
                        <a:t>M.Tech</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marL="0" marR="0" algn="just">
                        <a:lnSpc>
                          <a:spcPct val="115000"/>
                        </a:lnSpc>
                        <a:spcBef>
                          <a:spcPts val="0"/>
                        </a:spcBef>
                        <a:spcAft>
                          <a:spcPts val="0"/>
                        </a:spcAft>
                      </a:pPr>
                      <a:r>
                        <a:rPr lang="en-US" sz="1800" dirty="0" smtClean="0">
                          <a:effectLst/>
                          <a:latin typeface="Times New Roman" pitchFamily="18" charset="0"/>
                          <a:cs typeface="Times New Roman" pitchFamily="18" charset="0"/>
                        </a:rPr>
                        <a:t>ITM,</a:t>
                      </a:r>
                      <a:r>
                        <a:rPr lang="en-US" sz="1800" baseline="0" dirty="0" smtClean="0">
                          <a:effectLst/>
                          <a:latin typeface="Times New Roman" pitchFamily="18" charset="0"/>
                          <a:cs typeface="Times New Roman" pitchFamily="18" charset="0"/>
                        </a:rPr>
                        <a:t> AKTU</a:t>
                      </a:r>
                      <a:r>
                        <a:rPr lang="en-US" sz="1800" dirty="0" smtClean="0">
                          <a:effectLst/>
                          <a:latin typeface="Times New Roman" pitchFamily="18" charset="0"/>
                          <a:cs typeface="Times New Roman" pitchFamily="18" charset="0"/>
                        </a:rPr>
                        <a:t>,</a:t>
                      </a:r>
                      <a:r>
                        <a:rPr lang="en-US" sz="1800" baseline="0" dirty="0" smtClean="0">
                          <a:effectLst/>
                          <a:latin typeface="Times New Roman" pitchFamily="18" charset="0"/>
                          <a:cs typeface="Times New Roman" pitchFamily="18" charset="0"/>
                        </a:rPr>
                        <a:t> Lucknow</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marL="0" marR="0" algn="just">
                        <a:lnSpc>
                          <a:spcPct val="115000"/>
                        </a:lnSpc>
                        <a:spcBef>
                          <a:spcPts val="0"/>
                        </a:spcBef>
                        <a:spcAft>
                          <a:spcPts val="0"/>
                        </a:spcAft>
                      </a:pPr>
                      <a:r>
                        <a:rPr lang="en-US" sz="1800" dirty="0" smtClean="0">
                          <a:effectLst/>
                          <a:latin typeface="Times New Roman" pitchFamily="18" charset="0"/>
                          <a:cs typeface="Times New Roman" pitchFamily="18" charset="0"/>
                        </a:rPr>
                        <a:t>2022</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val="10001"/>
                  </a:ext>
                </a:extLst>
              </a:tr>
              <a:tr h="547408">
                <a:tc>
                  <a:txBody>
                    <a:bodyPr/>
                    <a:lstStyle/>
                    <a:p>
                      <a:pPr marL="0" marR="0" algn="just">
                        <a:lnSpc>
                          <a:spcPct val="115000"/>
                        </a:lnSpc>
                        <a:spcBef>
                          <a:spcPts val="0"/>
                        </a:spcBef>
                        <a:spcAft>
                          <a:spcPts val="0"/>
                        </a:spcAft>
                      </a:pPr>
                      <a:r>
                        <a:rPr lang="en-US" sz="1800">
                          <a:effectLst/>
                          <a:latin typeface="Times New Roman" pitchFamily="18" charset="0"/>
                          <a:cs typeface="Times New Roman" pitchFamily="18" charset="0"/>
                        </a:rPr>
                        <a:t>B.Tech</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marL="0" marR="0" algn="just">
                        <a:lnSpc>
                          <a:spcPct val="115000"/>
                        </a:lnSpc>
                        <a:spcBef>
                          <a:spcPts val="0"/>
                        </a:spcBef>
                        <a:spcAft>
                          <a:spcPts val="0"/>
                        </a:spcAft>
                      </a:pPr>
                      <a:r>
                        <a:rPr lang="en-US" sz="1800" dirty="0" smtClean="0">
                          <a:effectLst/>
                          <a:latin typeface="Times New Roman" pitchFamily="18" charset="0"/>
                          <a:cs typeface="Times New Roman" pitchFamily="18" charset="0"/>
                        </a:rPr>
                        <a:t> PKITM,</a:t>
                      </a:r>
                      <a:r>
                        <a:rPr lang="en-US" sz="1800" baseline="0" dirty="0" smtClean="0">
                          <a:effectLst/>
                          <a:latin typeface="Times New Roman" pitchFamily="18" charset="0"/>
                          <a:cs typeface="Times New Roman" pitchFamily="18" charset="0"/>
                        </a:rPr>
                        <a:t> AKTU, </a:t>
                      </a:r>
                      <a:r>
                        <a:rPr lang="en-US" sz="1800" dirty="0" smtClean="0">
                          <a:effectLst/>
                          <a:latin typeface="Times New Roman" pitchFamily="18" charset="0"/>
                          <a:cs typeface="Times New Roman" pitchFamily="18" charset="0"/>
                        </a:rPr>
                        <a:t>Lucknow</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marL="0" marR="0" algn="just">
                        <a:lnSpc>
                          <a:spcPct val="115000"/>
                        </a:lnSpc>
                        <a:spcBef>
                          <a:spcPts val="0"/>
                        </a:spcBef>
                        <a:spcAft>
                          <a:spcPts val="0"/>
                        </a:spcAft>
                      </a:pPr>
                      <a:r>
                        <a:rPr lang="en-US" sz="1800" dirty="0" smtClean="0">
                          <a:effectLst/>
                          <a:latin typeface="Times New Roman" pitchFamily="18" charset="0"/>
                          <a:cs typeface="Times New Roman" pitchFamily="18" charset="0"/>
                        </a:rPr>
                        <a:t>2014</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val="10002"/>
                  </a:ext>
                </a:extLst>
              </a:tr>
            </a:tbl>
          </a:graphicData>
        </a:graphic>
      </p:graphicFrame>
      <p:pic>
        <p:nvPicPr>
          <p:cNvPr id="9" name="Picture 8" descr="C:\Users\GOLU\Desktop\rupendra .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849923"/>
            <a:ext cx="1524000" cy="1676400"/>
          </a:xfrm>
          <a:prstGeom prst="rect">
            <a:avLst/>
          </a:prstGeom>
          <a:noFill/>
          <a:ln>
            <a:noFill/>
          </a:ln>
        </p:spPr>
      </p:pic>
      <p:sp>
        <p:nvSpPr>
          <p:cNvPr id="3" name="Rectangle 2"/>
          <p:cNvSpPr/>
          <p:nvPr/>
        </p:nvSpPr>
        <p:spPr>
          <a:xfrm>
            <a:off x="1524000" y="2690336"/>
            <a:ext cx="8153400" cy="2308324"/>
          </a:xfrm>
          <a:prstGeom prst="rect">
            <a:avLst/>
          </a:prstGeom>
        </p:spPr>
        <p:txBody>
          <a:bodyPr wrap="square">
            <a:spAutoFit/>
          </a:bodyPr>
          <a:lstStyle/>
          <a:p>
            <a:pPr marL="285750" indent="-285750">
              <a:buFont typeface="Arial" pitchFamily="34" charset="0"/>
              <a:buChar char="•"/>
            </a:pPr>
            <a:r>
              <a:rPr lang="en-US" dirty="0"/>
              <a:t>Automatic Image Captioning Using</a:t>
            </a:r>
          </a:p>
          <a:p>
            <a:r>
              <a:rPr lang="en-US" dirty="0" smtClean="0"/>
              <a:t>      Ensemble </a:t>
            </a:r>
            <a:r>
              <a:rPr lang="en-US" dirty="0"/>
              <a:t>of Deep Learning Techniques ” has been published in the AIR 2022</a:t>
            </a:r>
          </a:p>
          <a:p>
            <a:r>
              <a:rPr lang="en-US" dirty="0" smtClean="0"/>
              <a:t>      Organizing </a:t>
            </a:r>
            <a:r>
              <a:rPr lang="en-US" dirty="0"/>
              <a:t>in </a:t>
            </a:r>
            <a:r>
              <a:rPr lang="en-US" dirty="0" err="1"/>
              <a:t>Motilal</a:t>
            </a:r>
            <a:r>
              <a:rPr lang="en-US" dirty="0"/>
              <a:t> Nehru National Institute of Technology </a:t>
            </a:r>
            <a:r>
              <a:rPr lang="en-US" dirty="0" err="1"/>
              <a:t>Prayagraj</a:t>
            </a:r>
            <a:r>
              <a:rPr lang="en-US" dirty="0" smtClean="0"/>
              <a:t>.</a:t>
            </a:r>
          </a:p>
          <a:p>
            <a:endParaRPr lang="en-US" dirty="0" smtClean="0"/>
          </a:p>
          <a:p>
            <a:pPr marL="285750" indent="-285750">
              <a:buFont typeface="Arial" pitchFamily="34" charset="0"/>
              <a:buChar char="•"/>
            </a:pPr>
            <a:r>
              <a:rPr lang="en-US" dirty="0"/>
              <a:t>A Comprehensive Review on Image Captioning Using Deep learning ” has been published in the AIR 2022 Organizing in </a:t>
            </a:r>
            <a:r>
              <a:rPr lang="en-US" dirty="0" err="1"/>
              <a:t>Motilal</a:t>
            </a:r>
            <a:r>
              <a:rPr lang="en-US" dirty="0"/>
              <a:t> Nehru National Institute of Technology </a:t>
            </a:r>
            <a:r>
              <a:rPr lang="en-US" dirty="0" err="1"/>
              <a:t>Prayagraj</a:t>
            </a:r>
            <a:r>
              <a:rPr lang="en-US" dirty="0"/>
              <a:t>.</a:t>
            </a:r>
            <a:endParaRPr lang="en-US" dirty="0" smtClean="0"/>
          </a:p>
          <a:p>
            <a:endParaRPr lang="en-US" dirty="0"/>
          </a:p>
        </p:txBody>
      </p:sp>
      <p:sp>
        <p:nvSpPr>
          <p:cNvPr id="4" name="Rectangle 3"/>
          <p:cNvSpPr/>
          <p:nvPr/>
        </p:nvSpPr>
        <p:spPr>
          <a:xfrm>
            <a:off x="1524000" y="4698393"/>
            <a:ext cx="1932004" cy="369332"/>
          </a:xfrm>
          <a:prstGeom prst="rect">
            <a:avLst/>
          </a:prstGeom>
        </p:spPr>
        <p:txBody>
          <a:bodyPr wrap="none">
            <a:spAutoFit/>
          </a:bodyPr>
          <a:lstStyle/>
          <a:p>
            <a:r>
              <a:rPr lang="en-US" dirty="0"/>
              <a:t>AREA OF INTEREST</a:t>
            </a:r>
          </a:p>
        </p:txBody>
      </p:sp>
      <p:sp>
        <p:nvSpPr>
          <p:cNvPr id="5" name="Rectangle 4"/>
          <p:cNvSpPr/>
          <p:nvPr/>
        </p:nvSpPr>
        <p:spPr>
          <a:xfrm>
            <a:off x="4267200" y="4707640"/>
            <a:ext cx="5241884" cy="369332"/>
          </a:xfrm>
          <a:prstGeom prst="rect">
            <a:avLst/>
          </a:prstGeom>
        </p:spPr>
        <p:txBody>
          <a:bodyPr wrap="none">
            <a:spAutoFit/>
          </a:bodyPr>
          <a:lstStyle/>
          <a:p>
            <a:r>
              <a:rPr lang="en-US" dirty="0" smtClean="0"/>
              <a:t>Deep Learning, Web Development and </a:t>
            </a:r>
            <a:r>
              <a:rPr lang="en-US" dirty="0" err="1" smtClean="0"/>
              <a:t>Nural</a:t>
            </a:r>
            <a:r>
              <a:rPr lang="en-US" dirty="0" smtClean="0"/>
              <a:t> Network</a:t>
            </a:r>
            <a:endParaRPr lang="en-US" dirty="0"/>
          </a:p>
        </p:txBody>
      </p:sp>
    </p:spTree>
    <p:extLst>
      <p:ext uri="{BB962C8B-B14F-4D97-AF65-F5344CB8AC3E}">
        <p14:creationId xmlns:p14="http://schemas.microsoft.com/office/powerpoint/2010/main" val="3957343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031956-E3C9-4C32-A7F4-9FB7AC84557B}"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Prerequisite / Recap</a:t>
            </a:r>
            <a:endParaRPr lang="en-US" sz="2400" dirty="0">
              <a:latin typeface="Times New Roman" pitchFamily="18" charset="0"/>
              <a:cs typeface="Times New Roman" pitchFamily="18" charset="0"/>
            </a:endParaRPr>
          </a:p>
        </p:txBody>
      </p:sp>
      <p:sp>
        <p:nvSpPr>
          <p:cNvPr id="9" name="Content Placeholder 2"/>
          <p:cNvSpPr>
            <a:spLocks noGrp="1"/>
          </p:cNvSpPr>
          <p:nvPr>
            <p:ph idx="1"/>
          </p:nvPr>
        </p:nvSpPr>
        <p:spPr>
          <a:xfrm>
            <a:off x="1447800" y="914401"/>
            <a:ext cx="10515600" cy="1447800"/>
          </a:xfrm>
          <a:solidFill>
            <a:srgbClr val="FFFF00"/>
          </a:solidFill>
          <a:ln w="19050">
            <a:solidFill>
              <a:schemeClr val="tx1"/>
            </a:solidFill>
          </a:ln>
        </p:spPr>
        <p:txBody>
          <a:bodyPr>
            <a:normAutofit/>
          </a:bodyPr>
          <a:lstStyle/>
          <a:p>
            <a:pPr marL="0" indent="0" algn="just">
              <a:buNone/>
            </a:pPr>
            <a:r>
              <a:rPr lang="en-US" sz="1800" dirty="0">
                <a:latin typeface="Times New Roman" pitchFamily="18" charset="0"/>
                <a:cs typeface="Times New Roman" pitchFamily="18" charset="0"/>
              </a:rPr>
              <a:t>Before begin progressing with this tutorial, We assume that we are familiar with website development using PHP and MySQL. Also we should be familiar knowledge of HTML, Core PHP, Java script And Advance PHP .</a:t>
            </a:r>
          </a:p>
          <a:p>
            <a:pPr marL="0" indent="0" algn="just">
              <a:buNone/>
            </a:pPr>
            <a:r>
              <a:rPr lang="en-US" sz="1800" dirty="0">
                <a:latin typeface="Times New Roman" pitchFamily="18" charset="0"/>
                <a:cs typeface="Times New Roman" pitchFamily="18" charset="0"/>
              </a:rPr>
              <a:t>We have applied </a:t>
            </a:r>
            <a:r>
              <a:rPr lang="en-US" sz="1800" dirty="0" err="1">
                <a:latin typeface="Times New Roman" pitchFamily="18" charset="0"/>
                <a:cs typeface="Times New Roman" pitchFamily="18" charset="0"/>
              </a:rPr>
              <a:t>laravel</a:t>
            </a:r>
            <a:r>
              <a:rPr lang="en-US" sz="1800" dirty="0">
                <a:latin typeface="Times New Roman" pitchFamily="18" charset="0"/>
                <a:cs typeface="Times New Roman" pitchFamily="18" charset="0"/>
              </a:rPr>
              <a:t> version 5.1 in all the examples.</a:t>
            </a: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40511116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B6364A-6790-437A-ACF3-316E3C58E70D}"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Brief Introduction about the Subject with videos</a:t>
            </a:r>
            <a:endParaRPr lang="en-US" sz="2400" dirty="0">
              <a:latin typeface="Times New Roman" pitchFamily="18" charset="0"/>
              <a:cs typeface="Times New Roman" pitchFamily="18" charset="0"/>
            </a:endParaRPr>
          </a:p>
        </p:txBody>
      </p:sp>
      <p:sp>
        <p:nvSpPr>
          <p:cNvPr id="8" name="Content Placeholder 2"/>
          <p:cNvSpPr txBox="1">
            <a:spLocks/>
          </p:cNvSpPr>
          <p:nvPr/>
        </p:nvSpPr>
        <p:spPr>
          <a:xfrm>
            <a:off x="1447805" y="1062447"/>
            <a:ext cx="10164745" cy="3738153"/>
          </a:xfrm>
          <a:prstGeom prst="rect">
            <a:avLst/>
          </a:prstGeom>
          <a:solidFill>
            <a:schemeClr val="accent3"/>
          </a:solidFill>
          <a:ln w="19050">
            <a:solidFill>
              <a:schemeClr val="tx1"/>
            </a:solidFill>
          </a:ln>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200000"/>
              </a:lnSpc>
              <a:buNone/>
            </a:pPr>
            <a:r>
              <a:rPr lang="en-IN" sz="1800" dirty="0">
                <a:solidFill>
                  <a:schemeClr val="tx2"/>
                </a:solidFill>
                <a:latin typeface="Times New Roman" pitchFamily="18" charset="0"/>
                <a:cs typeface="Times New Roman" pitchFamily="18" charset="0"/>
                <a:hlinkClick r:id="rId2"/>
              </a:rPr>
              <a:t>https://</a:t>
            </a:r>
            <a:r>
              <a:rPr lang="en-IN" sz="1800" dirty="0" smtClean="0">
                <a:solidFill>
                  <a:schemeClr val="tx2"/>
                </a:solidFill>
                <a:latin typeface="Times New Roman" pitchFamily="18" charset="0"/>
                <a:cs typeface="Times New Roman" pitchFamily="18" charset="0"/>
                <a:hlinkClick r:id="rId2"/>
              </a:rPr>
              <a:t>www.youtube.com/watch?v=DJ6PD_jBtU0&amp;t=9s</a:t>
            </a:r>
            <a:endParaRPr lang="en-IN" sz="1800" dirty="0" smtClean="0">
              <a:solidFill>
                <a:schemeClr val="tx2"/>
              </a:solidFill>
              <a:latin typeface="Times New Roman" pitchFamily="18" charset="0"/>
              <a:cs typeface="Times New Roman" pitchFamily="18" charset="0"/>
            </a:endParaRPr>
          </a:p>
          <a:p>
            <a:pPr marL="0" indent="0">
              <a:lnSpc>
                <a:spcPct val="200000"/>
              </a:lnSpc>
              <a:buNone/>
            </a:pPr>
            <a:r>
              <a:rPr lang="en-IN" sz="1800" dirty="0">
                <a:solidFill>
                  <a:schemeClr val="tx2"/>
                </a:solidFill>
                <a:latin typeface="Times New Roman" pitchFamily="18" charset="0"/>
                <a:cs typeface="Times New Roman" pitchFamily="18" charset="0"/>
                <a:hlinkClick r:id="rId3"/>
              </a:rPr>
              <a:t>https://</a:t>
            </a:r>
            <a:r>
              <a:rPr lang="en-IN" sz="1800" dirty="0" smtClean="0">
                <a:solidFill>
                  <a:schemeClr val="tx2"/>
                </a:solidFill>
                <a:latin typeface="Times New Roman" pitchFamily="18" charset="0"/>
                <a:cs typeface="Times New Roman" pitchFamily="18" charset="0"/>
                <a:hlinkClick r:id="rId3"/>
              </a:rPr>
              <a:t>www.youtube.com/watch?v=i-TqW5SrizU</a:t>
            </a:r>
            <a:endParaRPr lang="en-IN" sz="1800" dirty="0" smtClean="0">
              <a:solidFill>
                <a:schemeClr val="tx2"/>
              </a:solidFill>
              <a:latin typeface="Times New Roman" pitchFamily="18" charset="0"/>
              <a:cs typeface="Times New Roman" pitchFamily="18" charset="0"/>
            </a:endParaRPr>
          </a:p>
          <a:p>
            <a:pPr marL="0" indent="0">
              <a:lnSpc>
                <a:spcPct val="200000"/>
              </a:lnSpc>
              <a:buNone/>
            </a:pPr>
            <a:r>
              <a:rPr lang="en-IN" sz="1800" dirty="0">
                <a:solidFill>
                  <a:schemeClr val="tx2"/>
                </a:solidFill>
                <a:latin typeface="Times New Roman" pitchFamily="18" charset="0"/>
                <a:cs typeface="Times New Roman" pitchFamily="18" charset="0"/>
                <a:hlinkClick r:id="rId4"/>
              </a:rPr>
              <a:t>https://</a:t>
            </a:r>
            <a:r>
              <a:rPr lang="en-IN" sz="1800" dirty="0" smtClean="0">
                <a:solidFill>
                  <a:schemeClr val="tx2"/>
                </a:solidFill>
                <a:latin typeface="Times New Roman" pitchFamily="18" charset="0"/>
                <a:cs typeface="Times New Roman" pitchFamily="18" charset="0"/>
                <a:hlinkClick r:id="rId4"/>
              </a:rPr>
              <a:t>www.youtube.com/watch?v=VpB0eVZir8U</a:t>
            </a:r>
            <a:endParaRPr lang="en-IN" sz="1800" dirty="0" smtClean="0">
              <a:solidFill>
                <a:schemeClr val="tx2"/>
              </a:solidFill>
              <a:latin typeface="Times New Roman" pitchFamily="18" charset="0"/>
              <a:cs typeface="Times New Roman" pitchFamily="18" charset="0"/>
            </a:endParaRPr>
          </a:p>
          <a:p>
            <a:pPr marL="0" indent="0">
              <a:lnSpc>
                <a:spcPct val="200000"/>
              </a:lnSpc>
              <a:buNone/>
            </a:pPr>
            <a:r>
              <a:rPr lang="en-IN" sz="1800" dirty="0">
                <a:solidFill>
                  <a:schemeClr val="tx2"/>
                </a:solidFill>
                <a:latin typeface="Times New Roman" pitchFamily="18" charset="0"/>
                <a:cs typeface="Times New Roman" pitchFamily="18" charset="0"/>
                <a:hlinkClick r:id="rId5"/>
              </a:rPr>
              <a:t>https://</a:t>
            </a:r>
            <a:r>
              <a:rPr lang="en-IN" sz="1800" dirty="0" smtClean="0">
                <a:solidFill>
                  <a:schemeClr val="tx2"/>
                </a:solidFill>
                <a:latin typeface="Times New Roman" pitchFamily="18" charset="0"/>
                <a:cs typeface="Times New Roman" pitchFamily="18" charset="0"/>
                <a:hlinkClick r:id="rId5"/>
              </a:rPr>
              <a:t>www.youtube.com/watch?v=aQtRuyvY6EQ</a:t>
            </a:r>
            <a:endParaRPr lang="en-IN" sz="1800" dirty="0" smtClean="0">
              <a:solidFill>
                <a:schemeClr val="tx2"/>
              </a:solidFill>
              <a:latin typeface="Times New Roman" pitchFamily="18" charset="0"/>
              <a:cs typeface="Times New Roman" pitchFamily="18" charset="0"/>
            </a:endParaRPr>
          </a:p>
          <a:p>
            <a:pPr marL="0" indent="0">
              <a:lnSpc>
                <a:spcPct val="200000"/>
              </a:lnSpc>
              <a:buNone/>
            </a:pPr>
            <a:r>
              <a:rPr lang="en-IN" sz="1800" dirty="0">
                <a:solidFill>
                  <a:schemeClr val="tx2"/>
                </a:solidFill>
                <a:latin typeface="Times New Roman" pitchFamily="18" charset="0"/>
                <a:cs typeface="Times New Roman" pitchFamily="18" charset="0"/>
                <a:hlinkClick r:id="rId5"/>
              </a:rPr>
              <a:t>https://</a:t>
            </a:r>
            <a:r>
              <a:rPr lang="en-IN" sz="1800" dirty="0" smtClean="0">
                <a:solidFill>
                  <a:schemeClr val="tx2"/>
                </a:solidFill>
                <a:latin typeface="Times New Roman" pitchFamily="18" charset="0"/>
                <a:cs typeface="Times New Roman" pitchFamily="18" charset="0"/>
                <a:hlinkClick r:id="rId5"/>
              </a:rPr>
              <a:t>www.youtube.com/watch?v=aQtRuyvY6EQ</a:t>
            </a:r>
            <a:endParaRPr lang="en-IN" sz="1800" dirty="0" smtClean="0">
              <a:solidFill>
                <a:schemeClr val="tx2"/>
              </a:solidFill>
              <a:latin typeface="Times New Roman" pitchFamily="18" charset="0"/>
              <a:cs typeface="Times New Roman" pitchFamily="18" charset="0"/>
            </a:endParaRPr>
          </a:p>
          <a:p>
            <a:pPr marL="0" indent="0">
              <a:lnSpc>
                <a:spcPct val="200000"/>
              </a:lnSpc>
              <a:buNone/>
            </a:pPr>
            <a:endParaRPr lang="en-IN" sz="1800" dirty="0" smtClean="0">
              <a:solidFill>
                <a:schemeClr val="tx2"/>
              </a:solidFill>
              <a:latin typeface="Times New Roman" pitchFamily="18" charset="0"/>
              <a:cs typeface="Times New Roman" pitchFamily="18" charset="0"/>
            </a:endParaRPr>
          </a:p>
          <a:p>
            <a:pPr marL="0" indent="0">
              <a:lnSpc>
                <a:spcPct val="200000"/>
              </a:lnSpc>
              <a:buNone/>
            </a:pPr>
            <a:endParaRPr lang="en-IN" sz="1800" dirty="0" smtClean="0">
              <a:solidFill>
                <a:schemeClr val="tx2"/>
              </a:solidFill>
              <a:latin typeface="Times New Roman" pitchFamily="18" charset="0"/>
              <a:cs typeface="Times New Roman" pitchFamily="18" charset="0"/>
            </a:endParaRP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799673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49BA5C-F5CD-49F9-8B8B-DA20FE3ED9EA}"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Unit content</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
        <p:nvSpPr>
          <p:cNvPr id="2" name="Rectangle 1"/>
          <p:cNvSpPr/>
          <p:nvPr/>
        </p:nvSpPr>
        <p:spPr>
          <a:xfrm>
            <a:off x="1447800" y="1143000"/>
            <a:ext cx="7696200" cy="3693319"/>
          </a:xfrm>
          <a:prstGeom prst="rect">
            <a:avLst/>
          </a:prstGeom>
        </p:spPr>
        <p:txBody>
          <a:bodyPr wrap="square">
            <a:spAutoFit/>
          </a:bodyPr>
          <a:lstStyle/>
          <a:p>
            <a:pPr marL="285750" indent="-285750">
              <a:buFont typeface="Wingdings" pitchFamily="2" charset="2"/>
              <a:buChar char="§"/>
            </a:pPr>
            <a:r>
              <a:rPr lang="en-US" dirty="0">
                <a:latin typeface="Times New Roman" pitchFamily="18" charset="0"/>
                <a:cs typeface="Times New Roman" pitchFamily="18" charset="0"/>
              </a:rPr>
              <a:t>Vue.js Template Syntax And </a:t>
            </a:r>
            <a:r>
              <a:rPr lang="en-US" dirty="0" smtClean="0">
                <a:latin typeface="Times New Roman" pitchFamily="18" charset="0"/>
                <a:cs typeface="Times New Roman" pitchFamily="18" charset="0"/>
              </a:rPr>
              <a:t>Expressions</a:t>
            </a:r>
          </a:p>
          <a:p>
            <a:pPr marL="285750" indent="-285750">
              <a:buFont typeface="Wingdings" pitchFamily="2" charset="2"/>
              <a:buChar char="§"/>
            </a:pPr>
            <a:r>
              <a:rPr lang="en-US" dirty="0" err="1" smtClean="0">
                <a:latin typeface="Times New Roman" pitchFamily="18" charset="0"/>
                <a:cs typeface="Times New Roman" pitchFamily="18" charset="0"/>
              </a:rPr>
              <a:t>Vue</a:t>
            </a:r>
            <a:r>
              <a:rPr lang="en-US" dirty="0" smtClean="0">
                <a:latin typeface="Times New Roman" pitchFamily="18" charset="0"/>
                <a:cs typeface="Times New Roman" pitchFamily="18" charset="0"/>
              </a:rPr>
              <a:t> directives</a:t>
            </a:r>
          </a:p>
          <a:p>
            <a:pPr marL="285750" indent="-285750">
              <a:buFont typeface="Wingdings" pitchFamily="2" charset="2"/>
              <a:buChar char="§"/>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loops and conditional </a:t>
            </a:r>
            <a:r>
              <a:rPr lang="en-US" dirty="0" smtClean="0">
                <a:latin typeface="Times New Roman" pitchFamily="18" charset="0"/>
                <a:cs typeface="Times New Roman" pitchFamily="18" charset="0"/>
              </a:rPr>
              <a:t>rendering</a:t>
            </a:r>
          </a:p>
          <a:p>
            <a:pPr marL="285750" indent="-285750">
              <a:buFont typeface="Wingdings" pitchFamily="2" charset="2"/>
              <a:buChar char="§"/>
            </a:pPr>
            <a:r>
              <a:rPr lang="en-US" dirty="0" err="1" smtClean="0">
                <a:latin typeface="Times New Roman" pitchFamily="18" charset="0"/>
                <a:cs typeface="Times New Roman" pitchFamily="18" charset="0"/>
              </a:rPr>
              <a:t>VueDevtools,Handling</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user </a:t>
            </a:r>
            <a:r>
              <a:rPr lang="en-US" dirty="0" smtClean="0">
                <a:latin typeface="Times New Roman" pitchFamily="18" charset="0"/>
                <a:cs typeface="Times New Roman" pitchFamily="18" charset="0"/>
              </a:rPr>
              <a:t>Inputs</a:t>
            </a:r>
          </a:p>
          <a:p>
            <a:pPr marL="285750" indent="-285750">
              <a:buFont typeface="Wingdings" pitchFamily="2" charset="2"/>
              <a:buChar char="§"/>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Handling </a:t>
            </a:r>
            <a:r>
              <a:rPr lang="en-US" dirty="0" smtClean="0">
                <a:latin typeface="Times New Roman" pitchFamily="18" charset="0"/>
                <a:cs typeface="Times New Roman" pitchFamily="18" charset="0"/>
              </a:rPr>
              <a:t>Events</a:t>
            </a:r>
          </a:p>
          <a:p>
            <a:pPr marL="285750" indent="-285750">
              <a:buFont typeface="Wingdings" pitchFamily="2" charset="2"/>
              <a:buChar char="§"/>
            </a:pPr>
            <a:r>
              <a:rPr lang="en-US" dirty="0" err="1" smtClean="0">
                <a:latin typeface="Times New Roman" pitchFamily="18" charset="0"/>
                <a:cs typeface="Times New Roman" pitchFamily="18" charset="0"/>
              </a:rPr>
              <a:t>Vuejs</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Methods and Computed </a:t>
            </a:r>
            <a:r>
              <a:rPr lang="en-US" dirty="0" smtClean="0">
                <a:latin typeface="Times New Roman" pitchFamily="18" charset="0"/>
                <a:cs typeface="Times New Roman" pitchFamily="18" charset="0"/>
              </a:rPr>
              <a:t>Properties</a:t>
            </a:r>
          </a:p>
          <a:p>
            <a:pPr marL="285750" indent="-285750">
              <a:buFont typeface="Wingdings" pitchFamily="2" charset="2"/>
              <a:buChar char="§"/>
            </a:pPr>
            <a:r>
              <a:rPr lang="en-US" dirty="0" smtClean="0">
                <a:latin typeface="Times New Roman" pitchFamily="18" charset="0"/>
                <a:cs typeface="Times New Roman" pitchFamily="18" charset="0"/>
              </a:rPr>
              <a:t>Attribute </a:t>
            </a:r>
            <a:r>
              <a:rPr lang="en-US" dirty="0">
                <a:latin typeface="Times New Roman" pitchFamily="18" charset="0"/>
                <a:cs typeface="Times New Roman" pitchFamily="18" charset="0"/>
              </a:rPr>
              <a:t>Bindings and dynamic </a:t>
            </a:r>
            <a:r>
              <a:rPr lang="en-US" dirty="0" smtClean="0">
                <a:latin typeface="Times New Roman" pitchFamily="18" charset="0"/>
                <a:cs typeface="Times New Roman" pitchFamily="18" charset="0"/>
              </a:rPr>
              <a:t>classes</a:t>
            </a:r>
          </a:p>
          <a:p>
            <a:pPr marL="285750" indent="-285750">
              <a:buFont typeface="Wingdings" pitchFamily="2" charset="2"/>
              <a:buChar char="§"/>
            </a:pPr>
            <a:r>
              <a:rPr lang="en-US" dirty="0" smtClean="0">
                <a:latin typeface="Times New Roman" pitchFamily="18" charset="0"/>
                <a:cs typeface="Times New Roman" pitchFamily="18" charset="0"/>
              </a:rPr>
              <a:t>Concepts </a:t>
            </a:r>
            <a:r>
              <a:rPr lang="en-US" dirty="0">
                <a:latin typeface="Times New Roman" pitchFamily="18" charset="0"/>
                <a:cs typeface="Times New Roman" pitchFamily="18" charset="0"/>
              </a:rPr>
              <a:t>of </a:t>
            </a:r>
            <a:r>
              <a:rPr lang="en-US" dirty="0" smtClean="0">
                <a:latin typeface="Times New Roman" pitchFamily="18" charset="0"/>
                <a:cs typeface="Times New Roman" pitchFamily="18" charset="0"/>
              </a:rPr>
              <a:t>Inertia.js</a:t>
            </a:r>
          </a:p>
          <a:p>
            <a:pPr marL="285750" indent="-285750">
              <a:buFont typeface="Wingdings" pitchFamily="2" charset="2"/>
              <a:buChar char="§"/>
            </a:pPr>
            <a:r>
              <a:rPr lang="en-US" dirty="0" smtClean="0">
                <a:latin typeface="Times New Roman" pitchFamily="18" charset="0"/>
                <a:cs typeface="Times New Roman" pitchFamily="18" charset="0"/>
              </a:rPr>
              <a:t>How </a:t>
            </a:r>
            <a:r>
              <a:rPr lang="en-US" dirty="0">
                <a:latin typeface="Times New Roman" pitchFamily="18" charset="0"/>
                <a:cs typeface="Times New Roman" pitchFamily="18" charset="0"/>
              </a:rPr>
              <a:t>it </a:t>
            </a:r>
            <a:r>
              <a:rPr lang="en-US" dirty="0" smtClean="0">
                <a:latin typeface="Times New Roman" pitchFamily="18" charset="0"/>
                <a:cs typeface="Times New Roman" pitchFamily="18" charset="0"/>
              </a:rPr>
              <a:t>works</a:t>
            </a:r>
          </a:p>
          <a:p>
            <a:pPr marL="285750" indent="-285750">
              <a:buFont typeface="Wingdings" pitchFamily="2" charset="2"/>
              <a:buChar char="§"/>
            </a:pPr>
            <a:r>
              <a:rPr lang="en-US" dirty="0">
                <a:latin typeface="Times New Roman" pitchFamily="18" charset="0"/>
                <a:cs typeface="Times New Roman" pitchFamily="18" charset="0"/>
              </a:rPr>
              <a:t>I</a:t>
            </a:r>
            <a:r>
              <a:rPr lang="en-US" dirty="0" smtClean="0">
                <a:latin typeface="Times New Roman" pitchFamily="18" charset="0"/>
                <a:cs typeface="Times New Roman" pitchFamily="18" charset="0"/>
              </a:rPr>
              <a:t>nertia protocol</a:t>
            </a:r>
          </a:p>
          <a:p>
            <a:pPr marL="285750" indent="-285750">
              <a:buFont typeface="Wingdings" pitchFamily="2" charset="2"/>
              <a:buChar char="§"/>
            </a:pPr>
            <a:r>
              <a:rPr lang="en-US" dirty="0" smtClean="0">
                <a:latin typeface="Times New Roman" pitchFamily="18" charset="0"/>
                <a:cs typeface="Times New Roman" pitchFamily="18" charset="0"/>
              </a:rPr>
              <a:t>Routing</a:t>
            </a:r>
          </a:p>
          <a:p>
            <a:pPr marL="285750" indent="-285750">
              <a:buFont typeface="Wingdings" pitchFamily="2" charset="2"/>
              <a:buChar char="§"/>
            </a:pPr>
            <a:r>
              <a:rPr lang="en-US" dirty="0" smtClean="0">
                <a:latin typeface="Times New Roman" pitchFamily="18" charset="0"/>
                <a:cs typeface="Times New Roman" pitchFamily="18" charset="0"/>
              </a:rPr>
              <a:t>Responses </a:t>
            </a:r>
            <a:r>
              <a:rPr lang="en-US" dirty="0">
                <a:latin typeface="Times New Roman" pitchFamily="18" charset="0"/>
                <a:cs typeface="Times New Roman" pitchFamily="18" charset="0"/>
              </a:rPr>
              <a:t>and </a:t>
            </a:r>
            <a:r>
              <a:rPr lang="en-US" dirty="0" smtClean="0">
                <a:latin typeface="Times New Roman" pitchFamily="18" charset="0"/>
                <a:cs typeface="Times New Roman" pitchFamily="18" charset="0"/>
              </a:rPr>
              <a:t>Pages</a:t>
            </a:r>
          </a:p>
          <a:p>
            <a:pPr marL="285750" indent="-285750">
              <a:buFont typeface="Wingdings" pitchFamily="2" charset="2"/>
              <a:buChar char="§"/>
            </a:pPr>
            <a:r>
              <a:rPr lang="en-US" dirty="0" smtClean="0">
                <a:latin typeface="Times New Roman" pitchFamily="18" charset="0"/>
                <a:cs typeface="Times New Roman" pitchFamily="18" charset="0"/>
              </a:rPr>
              <a:t>Creating </a:t>
            </a:r>
            <a:r>
              <a:rPr lang="en-US" dirty="0">
                <a:latin typeface="Times New Roman" pitchFamily="18" charset="0"/>
                <a:cs typeface="Times New Roman" pitchFamily="18" charset="0"/>
              </a:rPr>
              <a:t>links, GET, POST, PUT, PATCH, and DELETE method in Inertia.js </a:t>
            </a:r>
          </a:p>
        </p:txBody>
      </p:sp>
    </p:spTree>
    <p:extLst>
      <p:ext uri="{BB962C8B-B14F-4D97-AF65-F5344CB8AC3E}">
        <p14:creationId xmlns:p14="http://schemas.microsoft.com/office/powerpoint/2010/main" val="2077719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49BA5C-F5CD-49F9-8B8B-DA20FE3ED9EA}"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Unit </a:t>
            </a:r>
            <a:r>
              <a:rPr lang="en-US" sz="2400" dirty="0">
                <a:latin typeface="Times New Roman" pitchFamily="18" charset="0"/>
                <a:cs typeface="Times New Roman" pitchFamily="18" charset="0"/>
              </a:rPr>
              <a:t>Objective</a:t>
            </a:r>
          </a:p>
        </p:txBody>
      </p:sp>
      <p:sp>
        <p:nvSpPr>
          <p:cNvPr id="5" name="Rectangle 4"/>
          <p:cNvSpPr/>
          <p:nvPr/>
        </p:nvSpPr>
        <p:spPr>
          <a:xfrm>
            <a:off x="1447800" y="1219201"/>
            <a:ext cx="9220200" cy="2031325"/>
          </a:xfrm>
          <a:prstGeom prst="rect">
            <a:avLst/>
          </a:prstGeom>
        </p:spPr>
        <p:txBody>
          <a:bodyPr wrap="square">
            <a:spAutoFit/>
          </a:bodyPr>
          <a:lstStyle/>
          <a:p>
            <a:pPr marL="285750" indent="-285750">
              <a:buFont typeface="Wingdings" pitchFamily="2" charset="2"/>
              <a:buChar char="§"/>
            </a:pPr>
            <a:r>
              <a:rPr lang="en-US" dirty="0"/>
              <a:t>In Unit </a:t>
            </a:r>
            <a:r>
              <a:rPr lang="en-US" dirty="0" smtClean="0"/>
              <a:t>II</a:t>
            </a:r>
            <a:r>
              <a:rPr lang="en-US" dirty="0"/>
              <a:t>, the students will be able to find</a:t>
            </a:r>
          </a:p>
          <a:p>
            <a:pPr marL="285750" indent="-285750">
              <a:buFont typeface="Wingdings" pitchFamily="2" charset="2"/>
              <a:buChar char="§"/>
            </a:pPr>
            <a:r>
              <a:rPr lang="en-US" dirty="0"/>
              <a:t>Definitions of terms and concepts.</a:t>
            </a:r>
          </a:p>
          <a:p>
            <a:pPr marL="285750" indent="-285750">
              <a:buFont typeface="Wingdings" pitchFamily="2" charset="2"/>
              <a:buChar char="§"/>
            </a:pPr>
            <a:r>
              <a:rPr lang="en-US" dirty="0" smtClean="0">
                <a:latin typeface="Times New Roman" pitchFamily="18" charset="0"/>
                <a:cs typeface="Times New Roman" pitchFamily="18" charset="0"/>
              </a:rPr>
              <a:t>How </a:t>
            </a:r>
            <a:r>
              <a:rPr lang="en-US" dirty="0" err="1" smtClean="0">
                <a:latin typeface="Times New Roman" pitchFamily="18" charset="0"/>
                <a:cs typeface="Times New Roman" pitchFamily="18" charset="0"/>
              </a:rPr>
              <a:t>VueJS</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is primarily used to </a:t>
            </a:r>
            <a:r>
              <a:rPr lang="en-US" b="1" dirty="0">
                <a:latin typeface="Times New Roman" pitchFamily="18" charset="0"/>
                <a:cs typeface="Times New Roman" pitchFamily="18" charset="0"/>
              </a:rPr>
              <a:t>build web interfaces and one-page applications</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285750" indent="-285750">
              <a:buFont typeface="Wingdings" pitchFamily="2" charset="2"/>
              <a:buChar char="§"/>
            </a:pPr>
            <a:r>
              <a:rPr lang="en-US" dirty="0"/>
              <a:t>The idea of a </a:t>
            </a:r>
            <a:r>
              <a:rPr lang="en-US" dirty="0" smtClean="0"/>
              <a:t>Vue.js Framework</a:t>
            </a:r>
            <a:endParaRPr lang="en-US" dirty="0"/>
          </a:p>
          <a:p>
            <a:pPr marL="285750" indent="-285750">
              <a:buFont typeface="Wingdings" pitchFamily="2" charset="2"/>
              <a:buChar char="§"/>
            </a:pPr>
            <a:r>
              <a:rPr lang="en-US" dirty="0" smtClean="0">
                <a:latin typeface="Times New Roman" pitchFamily="18" charset="0"/>
                <a:cs typeface="Times New Roman" pitchFamily="18" charset="0"/>
              </a:rPr>
              <a:t>Design web applications</a:t>
            </a:r>
          </a:p>
          <a:p>
            <a:pPr marL="285750" indent="-285750">
              <a:buFont typeface="Wingdings" pitchFamily="2" charset="2"/>
              <a:buChar char="§"/>
            </a:pPr>
            <a:r>
              <a:rPr lang="en-US" dirty="0"/>
              <a:t>Scope of development activity: applications, toolkits, frameworks</a:t>
            </a:r>
            <a:r>
              <a:rPr lang="en-IN" dirty="0"/>
              <a:t>.</a:t>
            </a:r>
          </a:p>
          <a:p>
            <a:endParaRPr lang="en-US" dirty="0" smtClean="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40435808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49BA5C-F5CD-49F9-8B8B-DA20FE3ED9EA}"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Topic </a:t>
            </a:r>
            <a:r>
              <a:rPr lang="en-US" sz="2400" dirty="0">
                <a:latin typeface="Times New Roman" pitchFamily="18" charset="0"/>
                <a:cs typeface="Times New Roman" pitchFamily="18" charset="0"/>
              </a:rPr>
              <a:t>Objective</a:t>
            </a: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
        <p:nvSpPr>
          <p:cNvPr id="2" name="Rectangle 1"/>
          <p:cNvSpPr/>
          <p:nvPr/>
        </p:nvSpPr>
        <p:spPr>
          <a:xfrm>
            <a:off x="1447800" y="914401"/>
            <a:ext cx="7696200" cy="2862322"/>
          </a:xfrm>
          <a:prstGeom prst="rect">
            <a:avLst/>
          </a:prstGeom>
        </p:spPr>
        <p:txBody>
          <a:bodyPr wrap="square">
            <a:spAutoFit/>
          </a:bodyPr>
          <a:lstStyle/>
          <a:p>
            <a:pPr marL="285750" indent="-285750">
              <a:buFont typeface="Wingdings" pitchFamily="2" charset="2"/>
              <a:buChar char="§"/>
            </a:pPr>
            <a:r>
              <a:rPr lang="en-US" sz="2000" dirty="0">
                <a:latin typeface="Times New Roman" pitchFamily="18" charset="0"/>
                <a:cs typeface="Times New Roman" pitchFamily="18" charset="0"/>
              </a:rPr>
              <a:t>Virtual DOM. </a:t>
            </a:r>
            <a:r>
              <a:rPr lang="en-US" sz="2000" dirty="0" err="1">
                <a:latin typeface="Times New Roman" pitchFamily="18" charset="0"/>
                <a:cs typeface="Times New Roman" pitchFamily="18" charset="0"/>
              </a:rPr>
              <a:t>VueJS</a:t>
            </a:r>
            <a:r>
              <a:rPr lang="en-US" sz="2000" dirty="0">
                <a:latin typeface="Times New Roman" pitchFamily="18" charset="0"/>
                <a:cs typeface="Times New Roman" pitchFamily="18" charset="0"/>
              </a:rPr>
              <a:t> makes the use of virtual DOM, which is also used by other frameworks such as React, Ember, etc. ...</a:t>
            </a:r>
          </a:p>
          <a:p>
            <a:pPr marL="285750" indent="-285750">
              <a:buFont typeface="Wingdings" pitchFamily="2" charset="2"/>
              <a:buChar char="§"/>
            </a:pPr>
            <a:r>
              <a:rPr lang="en-US" sz="2000" dirty="0">
                <a:latin typeface="Times New Roman" pitchFamily="18" charset="0"/>
                <a:cs typeface="Times New Roman" pitchFamily="18" charset="0"/>
              </a:rPr>
              <a:t>Data Binding. ...</a:t>
            </a:r>
          </a:p>
          <a:p>
            <a:pPr marL="285750" indent="-285750">
              <a:buFont typeface="Wingdings" pitchFamily="2" charset="2"/>
              <a:buChar char="§"/>
            </a:pPr>
            <a:r>
              <a:rPr lang="en-US" sz="2000" dirty="0">
                <a:latin typeface="Times New Roman" pitchFamily="18" charset="0"/>
                <a:cs typeface="Times New Roman" pitchFamily="18" charset="0"/>
              </a:rPr>
              <a:t>Components. ...</a:t>
            </a:r>
          </a:p>
          <a:p>
            <a:pPr marL="285750" indent="-285750">
              <a:buFont typeface="Wingdings" pitchFamily="2" charset="2"/>
              <a:buChar char="§"/>
            </a:pPr>
            <a:r>
              <a:rPr lang="en-US" sz="2000" dirty="0">
                <a:latin typeface="Times New Roman" pitchFamily="18" charset="0"/>
                <a:cs typeface="Times New Roman" pitchFamily="18" charset="0"/>
              </a:rPr>
              <a:t>Event Handling. ...</a:t>
            </a:r>
          </a:p>
          <a:p>
            <a:pPr marL="285750" indent="-285750">
              <a:buFont typeface="Wingdings" pitchFamily="2" charset="2"/>
              <a:buChar char="§"/>
            </a:pPr>
            <a:r>
              <a:rPr lang="en-US" sz="2000" dirty="0">
                <a:latin typeface="Times New Roman" pitchFamily="18" charset="0"/>
                <a:cs typeface="Times New Roman" pitchFamily="18" charset="0"/>
              </a:rPr>
              <a:t>Animation/Transition. ...</a:t>
            </a:r>
          </a:p>
          <a:p>
            <a:pPr marL="285750" indent="-285750">
              <a:buFont typeface="Wingdings" pitchFamily="2" charset="2"/>
              <a:buChar char="§"/>
            </a:pPr>
            <a:r>
              <a:rPr lang="en-US" sz="2000" dirty="0">
                <a:latin typeface="Times New Roman" pitchFamily="18" charset="0"/>
                <a:cs typeface="Times New Roman" pitchFamily="18" charset="0"/>
              </a:rPr>
              <a:t>Computed Properties. ...</a:t>
            </a:r>
          </a:p>
          <a:p>
            <a:pPr marL="285750" indent="-285750">
              <a:buFont typeface="Wingdings" pitchFamily="2" charset="2"/>
              <a:buChar char="§"/>
            </a:pPr>
            <a:r>
              <a:rPr lang="en-US" sz="2000" dirty="0">
                <a:latin typeface="Times New Roman" pitchFamily="18" charset="0"/>
                <a:cs typeface="Times New Roman" pitchFamily="18" charset="0"/>
              </a:rPr>
              <a:t>Templates. ...</a:t>
            </a:r>
          </a:p>
          <a:p>
            <a:pPr marL="285750" indent="-285750">
              <a:buFont typeface="Wingdings" pitchFamily="2" charset="2"/>
              <a:buChar char="§"/>
            </a:pPr>
            <a:r>
              <a:rPr lang="en-US" sz="2000" dirty="0">
                <a:latin typeface="Times New Roman" pitchFamily="18" charset="0"/>
                <a:cs typeface="Times New Roman" pitchFamily="18" charset="0"/>
              </a:rPr>
              <a:t>Directives</a:t>
            </a:r>
          </a:p>
        </p:txBody>
      </p:sp>
    </p:spTree>
    <p:extLst>
      <p:ext uri="{BB962C8B-B14F-4D97-AF65-F5344CB8AC3E}">
        <p14:creationId xmlns:p14="http://schemas.microsoft.com/office/powerpoint/2010/main" val="33698688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57404D-8605-4722-A0C1-AD6741F845B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
        <p:nvSpPr>
          <p:cNvPr id="7"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Vue.js </a:t>
            </a:r>
            <a:r>
              <a:rPr lang="en-US" sz="2400" dirty="0" smtClean="0">
                <a:latin typeface="Times New Roman" pitchFamily="18" charset="0"/>
                <a:cs typeface="Times New Roman" pitchFamily="18" charset="0"/>
              </a:rPr>
              <a:t>Template Syntax</a:t>
            </a:r>
            <a:endParaRPr lang="en-US" sz="2400" dirty="0">
              <a:latin typeface="Times New Roman" pitchFamily="18" charset="0"/>
              <a:cs typeface="Times New Roman" pitchFamily="18" charset="0"/>
            </a:endParaRP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447800" y="1155294"/>
            <a:ext cx="10439400" cy="2862322"/>
          </a:xfrm>
          <a:prstGeom prst="rect">
            <a:avLst/>
          </a:prstGeom>
          <a:solidFill>
            <a:schemeClr val="accent3">
              <a:lumMod val="40000"/>
              <a:lumOff val="60000"/>
            </a:schemeClr>
          </a:solidFill>
          <a:ln w="28575">
            <a:solidFill>
              <a:schemeClr val="tx1"/>
            </a:solidFill>
          </a:ln>
        </p:spPr>
        <p:txBody>
          <a:bodyPr wrap="square">
            <a:spAutoFit/>
          </a:bodyPr>
          <a:lstStyle/>
          <a:p>
            <a:r>
              <a:rPr lang="en-US" dirty="0">
                <a:latin typeface="Times New Roman" pitchFamily="18" charset="0"/>
                <a:cs typeface="Times New Roman" pitchFamily="18" charset="0"/>
              </a:rPr>
              <a:t>In this chapter, we will learn how to get an output in the form of an HTML template on the screen. </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Vue.js </a:t>
            </a:r>
            <a:r>
              <a:rPr lang="en-US" dirty="0">
                <a:latin typeface="Times New Roman" pitchFamily="18" charset="0"/>
                <a:cs typeface="Times New Roman" pitchFamily="18" charset="0"/>
              </a:rPr>
              <a:t>uses an HTML-based template syntax that facilitates Vue.js developers to declaratively bind the rendered DOM to the underlying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instance's data</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All </a:t>
            </a:r>
            <a:r>
              <a:rPr lang="en-US" dirty="0">
                <a:latin typeface="Times New Roman" pitchFamily="18" charset="0"/>
                <a:cs typeface="Times New Roman" pitchFamily="18" charset="0"/>
                <a:hlinkClick r:id="rId2"/>
              </a:rPr>
              <a:t>Vue.js</a:t>
            </a:r>
            <a:r>
              <a:rPr lang="en-US" dirty="0">
                <a:latin typeface="Times New Roman" pitchFamily="18" charset="0"/>
                <a:cs typeface="Times New Roman" pitchFamily="18" charset="0"/>
              </a:rPr>
              <a:t> templates are valid HTML that can be parsed by spec-compliant browsers and </a:t>
            </a:r>
            <a:r>
              <a:rPr lang="en-US" dirty="0">
                <a:latin typeface="Times New Roman" pitchFamily="18" charset="0"/>
                <a:cs typeface="Times New Roman" pitchFamily="18" charset="0"/>
                <a:hlinkClick r:id="rId3"/>
              </a:rPr>
              <a:t>HTML</a:t>
            </a:r>
            <a:r>
              <a:rPr lang="en-US" dirty="0">
                <a:latin typeface="Times New Roman" pitchFamily="18" charset="0"/>
                <a:cs typeface="Times New Roman" pitchFamily="18" charset="0"/>
              </a:rPr>
              <a:t> parsers</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If you choose the simple interpolation method i.e., with double curly brackets to display the HTML content on the web browser, it will show the wrong result.</a:t>
            </a:r>
          </a:p>
          <a:p>
            <a:pPr algn="just"/>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5139297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Rectangle 4"/>
          <p:cNvSpPr/>
          <p:nvPr/>
        </p:nvSpPr>
        <p:spPr>
          <a:xfrm>
            <a:off x="1600200" y="914404"/>
            <a:ext cx="8458200" cy="4801314"/>
          </a:xfrm>
          <a:prstGeom prst="rect">
            <a:avLst/>
          </a:prstGeom>
        </p:spPr>
        <p:txBody>
          <a:bodyPr wrap="square">
            <a:spAutoFit/>
          </a:bodyPr>
          <a:lstStyle/>
          <a:p>
            <a:r>
              <a:rPr lang="en-US" b="1" dirty="0">
                <a:latin typeface="Times New Roman" pitchFamily="18" charset="0"/>
                <a:cs typeface="Times New Roman" pitchFamily="18" charset="0"/>
              </a:rPr>
              <a:t>Index.html file:</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&lt;</a:t>
            </a:r>
            <a:r>
              <a:rPr lang="en-US" dirty="0">
                <a:latin typeface="Times New Roman" pitchFamily="18" charset="0"/>
                <a:cs typeface="Times New Roman" pitchFamily="18" charset="0"/>
              </a:rPr>
              <a:t>html&gt;  </a:t>
            </a:r>
          </a:p>
          <a:p>
            <a:r>
              <a:rPr lang="en-US" dirty="0">
                <a:latin typeface="Times New Roman" pitchFamily="18" charset="0"/>
                <a:cs typeface="Times New Roman" pitchFamily="18" charset="0"/>
              </a:rPr>
              <a:t>   &lt;head&gt;  </a:t>
            </a:r>
          </a:p>
          <a:p>
            <a:r>
              <a:rPr lang="en-US" dirty="0">
                <a:latin typeface="Times New Roman" pitchFamily="18" charset="0"/>
                <a:cs typeface="Times New Roman" pitchFamily="18" charset="0"/>
              </a:rPr>
              <a:t>      &lt;title&gt;Vue.js Template&lt;/title&gt;  </a:t>
            </a:r>
          </a:p>
          <a:p>
            <a:r>
              <a:rPr lang="en-US" dirty="0">
                <a:latin typeface="Times New Roman" pitchFamily="18" charset="0"/>
                <a:cs typeface="Times New Roman" pitchFamily="18" charset="0"/>
              </a:rPr>
              <a:t>      &lt;link </a:t>
            </a:r>
            <a:r>
              <a:rPr lang="en-US" dirty="0" err="1">
                <a:latin typeface="Times New Roman" pitchFamily="18" charset="0"/>
                <a:cs typeface="Times New Roman" pitchFamily="18" charset="0"/>
              </a:rPr>
              <a:t>rel</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stylesheet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href</a:t>
            </a:r>
            <a:r>
              <a:rPr lang="en-US" dirty="0">
                <a:latin typeface="Times New Roman" pitchFamily="18" charset="0"/>
                <a:cs typeface="Times New Roman" pitchFamily="18" charset="0"/>
              </a:rPr>
              <a:t>="index.css"&gt;  </a:t>
            </a:r>
          </a:p>
          <a:p>
            <a:r>
              <a:rPr lang="en-US" dirty="0">
                <a:latin typeface="Times New Roman" pitchFamily="18" charset="0"/>
                <a:cs typeface="Times New Roman" pitchFamily="18" charset="0"/>
              </a:rPr>
              <a:t>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="https://cdn.jsdelivr.net/</a:t>
            </a:r>
            <a:r>
              <a:rPr lang="en-US" dirty="0" err="1">
                <a:latin typeface="Times New Roman" pitchFamily="18" charset="0"/>
                <a:cs typeface="Times New Roman" pitchFamily="18" charset="0"/>
              </a:rPr>
              <a:t>npm</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dist</a:t>
            </a:r>
            <a:r>
              <a:rPr lang="en-US" dirty="0">
                <a:latin typeface="Times New Roman" pitchFamily="18" charset="0"/>
                <a:cs typeface="Times New Roman" pitchFamily="18" charset="0"/>
              </a:rPr>
              <a:t>/vue.js"&gt;&lt;/script&gt;  </a:t>
            </a:r>
          </a:p>
          <a:p>
            <a:r>
              <a:rPr lang="en-US" dirty="0">
                <a:latin typeface="Times New Roman" pitchFamily="18" charset="0"/>
                <a:cs typeface="Times New Roman" pitchFamily="18" charset="0"/>
              </a:rPr>
              <a:t>    &lt;/head&gt;  </a:t>
            </a:r>
          </a:p>
          <a:p>
            <a:r>
              <a:rPr lang="en-US" dirty="0">
                <a:latin typeface="Times New Roman" pitchFamily="18" charset="0"/>
                <a:cs typeface="Times New Roman" pitchFamily="18" charset="0"/>
              </a:rPr>
              <a:t>    &lt;body&gt;      </a:t>
            </a:r>
          </a:p>
          <a:p>
            <a:r>
              <a:rPr lang="en-US" dirty="0">
                <a:latin typeface="Times New Roman" pitchFamily="18" charset="0"/>
                <a:cs typeface="Times New Roman" pitchFamily="18" charset="0"/>
              </a:rPr>
              <a:t>      &lt;div id = "app"&gt;  </a:t>
            </a:r>
          </a:p>
          <a:p>
            <a:r>
              <a:rPr lang="en-US" dirty="0">
                <a:latin typeface="Times New Roman" pitchFamily="18" charset="0"/>
                <a:cs typeface="Times New Roman" pitchFamily="18" charset="0"/>
              </a:rPr>
              <a:t>         &lt;h1&gt;</a:t>
            </a:r>
            <a:r>
              <a:rPr lang="en-US" dirty="0" err="1">
                <a:latin typeface="Times New Roman" pitchFamily="18" charset="0"/>
                <a:cs typeface="Times New Roman" pitchFamily="18" charset="0"/>
              </a:rPr>
              <a:t>Firstname</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firstname</a:t>
            </a:r>
            <a:r>
              <a:rPr lang="en-US" dirty="0">
                <a:latin typeface="Times New Roman" pitchFamily="18" charset="0"/>
                <a:cs typeface="Times New Roman" pitchFamily="18" charset="0"/>
              </a:rPr>
              <a:t>}}&lt;/h1&gt;  </a:t>
            </a:r>
          </a:p>
          <a:p>
            <a:r>
              <a:rPr lang="en-US" dirty="0">
                <a:latin typeface="Times New Roman" pitchFamily="18" charset="0"/>
                <a:cs typeface="Times New Roman" pitchFamily="18" charset="0"/>
              </a:rPr>
              <a:t>         &lt;h1&gt;</a:t>
            </a:r>
            <a:r>
              <a:rPr lang="en-US" dirty="0" err="1">
                <a:latin typeface="Times New Roman" pitchFamily="18" charset="0"/>
                <a:cs typeface="Times New Roman" pitchFamily="18" charset="0"/>
              </a:rPr>
              <a:t>Lastname</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lastname</a:t>
            </a:r>
            <a:r>
              <a:rPr lang="en-US" dirty="0">
                <a:latin typeface="Times New Roman" pitchFamily="18" charset="0"/>
                <a:cs typeface="Times New Roman" pitchFamily="18" charset="0"/>
              </a:rPr>
              <a:t>}}&lt;/h1&gt;  </a:t>
            </a:r>
          </a:p>
          <a:p>
            <a:r>
              <a:rPr lang="en-US" dirty="0">
                <a:latin typeface="Times New Roman" pitchFamily="18" charset="0"/>
                <a:cs typeface="Times New Roman" pitchFamily="18" charset="0"/>
              </a:rPr>
              <a:t>         &lt;div&gt;{{</a:t>
            </a:r>
            <a:r>
              <a:rPr lang="en-US" dirty="0" err="1">
                <a:latin typeface="Times New Roman" pitchFamily="18" charset="0"/>
                <a:cs typeface="Times New Roman" pitchFamily="18" charset="0"/>
              </a:rPr>
              <a:t>htmlcontent</a:t>
            </a:r>
            <a:r>
              <a:rPr lang="en-US" dirty="0">
                <a:latin typeface="Times New Roman" pitchFamily="18" charset="0"/>
                <a:cs typeface="Times New Roman" pitchFamily="18" charset="0"/>
              </a:rPr>
              <a:t>}}&lt;/div&gt;  </a:t>
            </a:r>
          </a:p>
          <a:p>
            <a:r>
              <a:rPr lang="en-US" dirty="0">
                <a:latin typeface="Times New Roman" pitchFamily="18" charset="0"/>
                <a:cs typeface="Times New Roman" pitchFamily="18" charset="0"/>
              </a:rPr>
              <a:t>      &lt;/div&gt;  </a:t>
            </a:r>
          </a:p>
          <a:p>
            <a:r>
              <a:rPr lang="en-US" dirty="0">
                <a:latin typeface="Times New Roman" pitchFamily="18" charset="0"/>
                <a:cs typeface="Times New Roman" pitchFamily="18" charset="0"/>
              </a:rPr>
              <a:t>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="index.js"&gt;&lt;/script&gt;  </a:t>
            </a:r>
          </a:p>
          <a:p>
            <a:r>
              <a:rPr lang="en-US" dirty="0">
                <a:latin typeface="Times New Roman" pitchFamily="18" charset="0"/>
                <a:cs typeface="Times New Roman" pitchFamily="18" charset="0"/>
              </a:rPr>
              <a:t>   &lt;/body&gt;  </a:t>
            </a:r>
          </a:p>
          <a:p>
            <a:r>
              <a:rPr lang="en-US" dirty="0">
                <a:latin typeface="Times New Roman" pitchFamily="18" charset="0"/>
                <a:cs typeface="Times New Roman" pitchFamily="18" charset="0"/>
              </a:rPr>
              <a:t>&lt;/html&gt; </a:t>
            </a:r>
          </a:p>
        </p:txBody>
      </p:sp>
      <p:sp>
        <p:nvSpPr>
          <p:cNvPr id="6"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Vue.js Template </a:t>
            </a:r>
            <a:r>
              <a:rPr lang="en-US" sz="2400" dirty="0" smtClean="0">
                <a:latin typeface="Times New Roman" pitchFamily="18" charset="0"/>
                <a:cs typeface="Times New Roman" pitchFamily="18" charset="0"/>
              </a:rPr>
              <a:t>Syntax(Cont..)</a:t>
            </a:r>
            <a:endParaRPr lang="en-US" sz="24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4053440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5" name="Rectangle 4"/>
          <p:cNvSpPr/>
          <p:nvPr/>
        </p:nvSpPr>
        <p:spPr>
          <a:xfrm>
            <a:off x="1524000" y="762004"/>
            <a:ext cx="7543800" cy="2585323"/>
          </a:xfrm>
          <a:prstGeom prst="rect">
            <a:avLst/>
          </a:prstGeom>
        </p:spPr>
        <p:txBody>
          <a:bodyPr wrap="square">
            <a:spAutoFit/>
          </a:bodyPr>
          <a:lstStyle/>
          <a:p>
            <a:r>
              <a:rPr lang="en-US" b="1" dirty="0">
                <a:latin typeface="Times New Roman" pitchFamily="18" charset="0"/>
                <a:cs typeface="Times New Roman" pitchFamily="18" charset="0"/>
              </a:rPr>
              <a:t>Index.js file</a:t>
            </a:r>
            <a:endParaRPr lang="en-US" dirty="0" smtClean="0">
              <a:latin typeface="Times New Roman" pitchFamily="18" charset="0"/>
              <a:cs typeface="Times New Roman" pitchFamily="18" charset="0"/>
            </a:endParaRPr>
          </a:p>
          <a:p>
            <a:r>
              <a:rPr lang="en-US" dirty="0" err="1" smtClean="0">
                <a:latin typeface="Times New Roman" pitchFamily="18" charset="0"/>
                <a:cs typeface="Times New Roman" pitchFamily="18" charset="0"/>
              </a:rPr>
              <a:t>var</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vm</a:t>
            </a:r>
            <a:r>
              <a:rPr lang="en-US" dirty="0">
                <a:latin typeface="Times New Roman" pitchFamily="18" charset="0"/>
                <a:cs typeface="Times New Roman" pitchFamily="18" charset="0"/>
              </a:rPr>
              <a:t> = new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el: '#app',  </a:t>
            </a:r>
          </a:p>
          <a:p>
            <a:r>
              <a:rPr lang="en-US" dirty="0">
                <a:latin typeface="Times New Roman" pitchFamily="18" charset="0"/>
                <a:cs typeface="Times New Roman" pitchFamily="18" charset="0"/>
              </a:rPr>
              <a:t>   data: {  </a:t>
            </a: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firstname</a:t>
            </a:r>
            <a:r>
              <a:rPr lang="en-US" dirty="0">
                <a:latin typeface="Times New Roman" pitchFamily="18" charset="0"/>
                <a:cs typeface="Times New Roman" pitchFamily="18" charset="0"/>
              </a:rPr>
              <a:t> : "Albert",  </a:t>
            </a: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lastname</a:t>
            </a:r>
            <a:r>
              <a:rPr lang="en-US" dirty="0">
                <a:latin typeface="Times New Roman" pitchFamily="18" charset="0"/>
                <a:cs typeface="Times New Roman" pitchFamily="18" charset="0"/>
              </a:rPr>
              <a:t> : "Pinto",  </a:t>
            </a: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htmlcontent</a:t>
            </a:r>
            <a:r>
              <a:rPr lang="en-US" dirty="0">
                <a:latin typeface="Times New Roman" pitchFamily="18" charset="0"/>
                <a:cs typeface="Times New Roman" pitchFamily="18" charset="0"/>
              </a:rPr>
              <a:t> : "&lt;div&gt;&lt;h1&gt;This is Vue.js Template Example&lt;/h1&gt;&lt;/div&gt;"  </a:t>
            </a:r>
          </a:p>
          <a:p>
            <a:r>
              <a:rPr lang="en-US" dirty="0">
                <a:latin typeface="Times New Roman" pitchFamily="18" charset="0"/>
                <a:cs typeface="Times New Roman" pitchFamily="18" charset="0"/>
              </a:rPr>
              <a:t>   }  </a:t>
            </a:r>
          </a:p>
          <a:p>
            <a:r>
              <a:rPr lang="en-US" dirty="0">
                <a:latin typeface="Times New Roman" pitchFamily="18" charset="0"/>
                <a:cs typeface="Times New Roman" pitchFamily="18" charset="0"/>
              </a:rPr>
              <a:t>})</a:t>
            </a:r>
          </a:p>
        </p:txBody>
      </p:sp>
      <p:sp>
        <p:nvSpPr>
          <p:cNvPr id="6" name="Rectangle 5"/>
          <p:cNvSpPr/>
          <p:nvPr/>
        </p:nvSpPr>
        <p:spPr>
          <a:xfrm>
            <a:off x="1524000" y="3347323"/>
            <a:ext cx="5888150" cy="369332"/>
          </a:xfrm>
          <a:prstGeom prst="rect">
            <a:avLst/>
          </a:prstGeom>
        </p:spPr>
        <p:txBody>
          <a:bodyPr wrap="none">
            <a:spAutoFit/>
          </a:bodyPr>
          <a:lstStyle/>
          <a:p>
            <a:r>
              <a:rPr lang="en-US" dirty="0">
                <a:latin typeface="Times New Roman" pitchFamily="18" charset="0"/>
                <a:cs typeface="Times New Roman" pitchFamily="18" charset="0"/>
              </a:rPr>
              <a:t>Let's use a simple CSS file to make the output more attractive</a:t>
            </a:r>
          </a:p>
        </p:txBody>
      </p:sp>
      <p:sp>
        <p:nvSpPr>
          <p:cNvPr id="7" name="Rectangle 6"/>
          <p:cNvSpPr/>
          <p:nvPr/>
        </p:nvSpPr>
        <p:spPr>
          <a:xfrm>
            <a:off x="1524000" y="3886200"/>
            <a:ext cx="6096000" cy="1754326"/>
          </a:xfrm>
          <a:prstGeom prst="rect">
            <a:avLst/>
          </a:prstGeom>
        </p:spPr>
        <p:txBody>
          <a:bodyPr>
            <a:spAutoFit/>
          </a:bodyPr>
          <a:lstStyle/>
          <a:p>
            <a:r>
              <a:rPr lang="en-US" dirty="0">
                <a:latin typeface="Times New Roman" pitchFamily="18" charset="0"/>
                <a:cs typeface="Times New Roman" pitchFamily="18" charset="0"/>
              </a:rPr>
              <a:t>Index.css file:</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html, body {  </a:t>
            </a:r>
          </a:p>
          <a:p>
            <a:r>
              <a:rPr lang="en-US" dirty="0">
                <a:latin typeface="Times New Roman" pitchFamily="18" charset="0"/>
                <a:cs typeface="Times New Roman" pitchFamily="18" charset="0"/>
              </a:rPr>
              <a:t>    margin: 5px;  </a:t>
            </a:r>
          </a:p>
          <a:p>
            <a:r>
              <a:rPr lang="en-US" dirty="0">
                <a:latin typeface="Times New Roman" pitchFamily="18" charset="0"/>
                <a:cs typeface="Times New Roman" pitchFamily="18" charset="0"/>
              </a:rPr>
              <a:t>    padding: 0;  </a:t>
            </a:r>
          </a:p>
          <a:p>
            <a:r>
              <a:rPr lang="en-US" dirty="0">
                <a:latin typeface="Times New Roman" pitchFamily="18" charset="0"/>
                <a:cs typeface="Times New Roman" pitchFamily="18" charset="0"/>
              </a:rPr>
              <a:t>}</a:t>
            </a:r>
          </a:p>
        </p:txBody>
      </p:sp>
      <p:sp>
        <p:nvSpPr>
          <p:cNvPr id="8"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Vue.js Template Syntax(Cont..)</a:t>
            </a: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461733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Rectangle 4"/>
          <p:cNvSpPr/>
          <p:nvPr/>
        </p:nvSpPr>
        <p:spPr>
          <a:xfrm>
            <a:off x="1447800" y="1676404"/>
            <a:ext cx="7696200" cy="2585323"/>
          </a:xfrm>
          <a:prstGeom prst="rect">
            <a:avLst/>
          </a:prstGeom>
        </p:spPr>
        <p:txBody>
          <a:bodyPr wrap="square">
            <a:spAutoFit/>
          </a:bodyPr>
          <a:lstStyle/>
          <a:p>
            <a:r>
              <a:rPr lang="en-US" dirty="0" smtClean="0">
                <a:latin typeface="Times New Roman" pitchFamily="18" charset="0"/>
                <a:cs typeface="Times New Roman" pitchFamily="18" charset="0"/>
              </a:rPr>
              <a:t>Vue.js </a:t>
            </a:r>
            <a:r>
              <a:rPr lang="en-US" dirty="0">
                <a:latin typeface="Times New Roman" pitchFamily="18" charset="0"/>
                <a:cs typeface="Times New Roman" pitchFamily="18" charset="0"/>
              </a:rPr>
              <a:t>does not only provide features for binding a variable. Vue.js can be used to write various types of expressions within double curly braces.</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count + 1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check ? "true" : "False"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arr.sort</a:t>
            </a:r>
            <a:r>
              <a:rPr lang="en-US" dirty="0">
                <a:latin typeface="Times New Roman" pitchFamily="18" charset="0"/>
                <a:cs typeface="Times New Roman" pitchFamily="18" charset="0"/>
              </a:rPr>
              <a:t>().reverse() }}</a:t>
            </a:r>
          </a:p>
        </p:txBody>
      </p:sp>
      <p:sp>
        <p:nvSpPr>
          <p:cNvPr id="6"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Vue.js Expressions</a:t>
            </a:r>
            <a:endParaRPr lang="en-US" sz="24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240048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7BACD0-7395-41E8-9B9B-070EACFC6677}"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err="1">
                <a:latin typeface="Times New Roman" pitchFamily="18" charset="0"/>
                <a:cs typeface="Times New Roman" pitchFamily="18" charset="0"/>
              </a:rPr>
              <a:t>Vue</a:t>
            </a:r>
            <a:r>
              <a:rPr lang="en-US" sz="2400" dirty="0">
                <a:latin typeface="Times New Roman" pitchFamily="18" charset="0"/>
                <a:cs typeface="Times New Roman" pitchFamily="18" charset="0"/>
              </a:rPr>
              <a:t> directives</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447800" y="1524000"/>
            <a:ext cx="10591800" cy="3139321"/>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dirty="0">
                <a:latin typeface="Times New Roman" pitchFamily="18" charset="0"/>
                <a:cs typeface="Times New Roman" pitchFamily="18" charset="0"/>
              </a:rPr>
              <a:t>Directives are used to modify the behavior of our HTML elements which reside in the DOM. </a:t>
            </a:r>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other words, we can say that directives are one of the important parts of the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and it is used just like an HTML element’s attribute added along with any HTML elements into the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template. </a:t>
            </a:r>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This </a:t>
            </a:r>
            <a:r>
              <a:rPr lang="en-US" dirty="0">
                <a:latin typeface="Times New Roman" pitchFamily="18" charset="0"/>
                <a:cs typeface="Times New Roman" pitchFamily="18" charset="0"/>
              </a:rPr>
              <a:t>is called the special attribute by which we can perform the various kind of actions based on the directive function implementation. </a:t>
            </a:r>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a:latin typeface="Times New Roman" pitchFamily="18" charset="0"/>
                <a:cs typeface="Times New Roman" pitchFamily="18" charset="0"/>
              </a:rPr>
              <a:t>The Vue.js Directives are one of the special versions of HTML attributes that allow us to manipulate the DOM elements based on the multiple parameter or conditions. Directives are very powerful and they can be used for day-to-day development activities like hiding/show elements, adding/removing elements, and so on</a:t>
            </a:r>
            <a:endParaRPr lang="en-US" dirty="0" smtClean="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5602781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D8CC51-1986-426A-B09A-D78A1C18A989}"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Evaluation Scheme</a:t>
            </a:r>
          </a:p>
        </p:txBody>
      </p:sp>
      <p:pic>
        <p:nvPicPr>
          <p:cNvPr id="4099" name="Picture 3" descr="C:\Users\GOLU\Desktop\full stack\EVALUATION .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833441"/>
            <a:ext cx="10668000" cy="519112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2"/>
          <p:cNvSpPr>
            <a:spLocks noGrp="1"/>
          </p:cNvSpPr>
          <p:nvPr>
            <p:ph type="ftr" sz="quarter" idx="11"/>
          </p:nvPr>
        </p:nvSpPr>
        <p:spPr>
          <a:xfrm>
            <a:off x="2286000" y="6248409"/>
            <a:ext cx="7010400" cy="365125"/>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2705605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BC77F5-19D1-4B99-9A17-39ED14D3FF13}"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Syntax to use Directives in </a:t>
            </a:r>
            <a:r>
              <a:rPr lang="en-US" sz="2400" dirty="0" err="1">
                <a:latin typeface="Times New Roman" pitchFamily="18" charset="0"/>
                <a:cs typeface="Times New Roman" pitchFamily="18" charset="0"/>
              </a:rPr>
              <a:t>Vuejs</a:t>
            </a:r>
            <a:endParaRPr lang="en-US" sz="2400" dirty="0">
              <a:latin typeface="Times New Roman" pitchFamily="18" charset="0"/>
              <a:cs typeface="Times New Roman" pitchFamily="18" charset="0"/>
            </a:endParaRP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447800" y="838200"/>
            <a:ext cx="10439400" cy="3447098"/>
          </a:xfrm>
          <a:prstGeom prst="rect">
            <a:avLst/>
          </a:prstGeom>
          <a:solidFill>
            <a:schemeClr val="accent3">
              <a:lumMod val="40000"/>
              <a:lumOff val="60000"/>
            </a:schemeClr>
          </a:solidFill>
          <a:ln w="28575">
            <a:solidFill>
              <a:schemeClr val="tx1"/>
            </a:solidFill>
          </a:ln>
        </p:spPr>
        <p:txBody>
          <a:bodyPr wrap="square">
            <a:spAutoFit/>
          </a:bodyPr>
          <a:lstStyle/>
          <a:p>
            <a:r>
              <a:rPr lang="en-US" dirty="0">
                <a:latin typeface="Times New Roman" pitchFamily="18" charset="0"/>
                <a:cs typeface="Times New Roman" pitchFamily="18" charset="0"/>
              </a:rPr>
              <a:t>In order to create and use the different directives, for that, we need to follow the directive pattern which is explained below. In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we need to use the “v-” prefix along with the directive name as given in the below example.</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&lt;element prefix-</a:t>
            </a:r>
            <a:r>
              <a:rPr lang="en-US" dirty="0" err="1">
                <a:latin typeface="Times New Roman" pitchFamily="18" charset="0"/>
                <a:cs typeface="Times New Roman" pitchFamily="18" charset="0"/>
              </a:rPr>
              <a:t>directiveId</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arg</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keypath</a:t>
            </a:r>
            <a:r>
              <a:rPr lang="en-US" dirty="0">
                <a:latin typeface="Times New Roman" pitchFamily="18" charset="0"/>
                <a:cs typeface="Times New Roman" pitchFamily="18" charset="0"/>
              </a:rPr>
              <a:t> | expression ) [filters...]"&gt;</a:t>
            </a:r>
          </a:p>
          <a:p>
            <a:r>
              <a:rPr lang="en-US" dirty="0">
                <a:latin typeface="Times New Roman" pitchFamily="18" charset="0"/>
                <a:cs typeface="Times New Roman" pitchFamily="18" charset="0"/>
              </a:rPr>
              <a:t> // code</a:t>
            </a:r>
          </a:p>
          <a:p>
            <a:r>
              <a:rPr lang="en-US" dirty="0">
                <a:latin typeface="Times New Roman" pitchFamily="18" charset="0"/>
                <a:cs typeface="Times New Roman" pitchFamily="18" charset="0"/>
              </a:rPr>
              <a:t> &lt;/element</a:t>
            </a:r>
            <a:r>
              <a:rPr lang="en-US" dirty="0" smtClean="0">
                <a:latin typeface="Times New Roman" pitchFamily="18" charset="0"/>
                <a:cs typeface="Times New Roman" pitchFamily="18" charset="0"/>
              </a:rPr>
              <a:t>&gt;</a:t>
            </a:r>
          </a:p>
          <a:p>
            <a:endParaRPr lang="en-US" dirty="0" smtClean="0">
              <a:latin typeface="Times New Roman" pitchFamily="18" charset="0"/>
              <a:cs typeface="Times New Roman" pitchFamily="18" charset="0"/>
            </a:endParaRPr>
          </a:p>
          <a:p>
            <a:r>
              <a:rPr lang="en-US" dirty="0">
                <a:latin typeface="Times New Roman" pitchFamily="18" charset="0"/>
                <a:cs typeface="Times New Roman" pitchFamily="18" charset="0"/>
              </a:rPr>
              <a:t>As you can see in the above syntax, we have a “prefix” followed by the directive name or id which we can use to identify the type of directive, below is a simple example of the v-model directive which is an in-built directive provided with the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a:t>
            </a:r>
          </a:p>
          <a:p>
            <a:endParaRPr lang="en-US" sz="2000" dirty="0"/>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1150758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779567-F3E5-4DB9-B3F8-1A8C665258F0}"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Types of Directives in </a:t>
            </a:r>
            <a:r>
              <a:rPr lang="en-US" sz="2400" dirty="0" err="1">
                <a:latin typeface="Times New Roman" pitchFamily="18" charset="0"/>
                <a:cs typeface="Times New Roman" pitchFamily="18" charset="0"/>
              </a:rPr>
              <a:t>Vue</a:t>
            </a:r>
            <a:endParaRPr lang="en-US" sz="2400" dirty="0">
              <a:latin typeface="Times New Roman" pitchFamily="18" charset="0"/>
              <a:cs typeface="Times New Roman" pitchFamily="18" charset="0"/>
            </a:endParaRP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447800" y="914400"/>
            <a:ext cx="10439400" cy="4524315"/>
          </a:xfrm>
          <a:prstGeom prst="rect">
            <a:avLst/>
          </a:prstGeom>
          <a:solidFill>
            <a:schemeClr val="accent3">
              <a:lumMod val="40000"/>
              <a:lumOff val="60000"/>
            </a:schemeClr>
          </a:solidFill>
          <a:ln w="28575">
            <a:solidFill>
              <a:schemeClr val="tx1"/>
            </a:solidFill>
          </a:ln>
        </p:spPr>
        <p:txBody>
          <a:bodyPr wrap="square">
            <a:spAutoFit/>
          </a:bodyPr>
          <a:lstStyle/>
          <a:p>
            <a:r>
              <a:rPr lang="en-US" dirty="0">
                <a:latin typeface="Times New Roman" pitchFamily="18" charset="0"/>
                <a:cs typeface="Times New Roman" pitchFamily="18" charset="0"/>
              </a:rPr>
              <a:t>we have learned what is directive and how to use any of the types of directives in our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application. </a:t>
            </a:r>
            <a:r>
              <a:rPr lang="en-US" dirty="0" err="1">
                <a:latin typeface="Times New Roman" pitchFamily="18" charset="0"/>
                <a:cs typeface="Times New Roman" pitchFamily="18" charset="0"/>
              </a:rPr>
              <a:t>Vuejs</a:t>
            </a:r>
            <a:r>
              <a:rPr lang="en-US" dirty="0">
                <a:latin typeface="Times New Roman" pitchFamily="18" charset="0"/>
                <a:cs typeface="Times New Roman" pitchFamily="18" charset="0"/>
              </a:rPr>
              <a:t> contains a number of different directives, which we can use to perform various actions based on different situations. Below are the different directives supported into the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along with the appropriate examples.</a:t>
            </a:r>
          </a:p>
          <a:p>
            <a:r>
              <a:rPr lang="en-US" dirty="0">
                <a:latin typeface="Times New Roman" pitchFamily="18" charset="0"/>
                <a:cs typeface="Times New Roman" pitchFamily="18" charset="0"/>
              </a:rPr>
              <a:t>v-show </a:t>
            </a:r>
            <a:r>
              <a:rPr lang="en-US" dirty="0" smtClean="0">
                <a:latin typeface="Times New Roman" pitchFamily="18" charset="0"/>
                <a:cs typeface="Times New Roman" pitchFamily="18" charset="0"/>
              </a:rPr>
              <a:t>directive</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v-show directive in </a:t>
            </a:r>
            <a:r>
              <a:rPr lang="en-US" dirty="0" err="1">
                <a:latin typeface="Times New Roman" pitchFamily="18" charset="0"/>
                <a:cs typeface="Times New Roman" pitchFamily="18" charset="0"/>
              </a:rPr>
              <a:t>Vuejs</a:t>
            </a:r>
            <a:r>
              <a:rPr lang="en-US" dirty="0">
                <a:latin typeface="Times New Roman" pitchFamily="18" charset="0"/>
                <a:cs typeface="Times New Roman" pitchFamily="18" charset="0"/>
              </a:rPr>
              <a:t> is used to show or hide the different HTML elements conditionally. Just like the toggle effect, if we want to hide or show something based on the specific flag, then we can use this directive in order to achieve the hide/show function</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v-show directive is similar to the if-else condition where if the condition is fulfilled then show perform some action, and if not then any default action can happen. </a:t>
            </a:r>
          </a:p>
          <a:p>
            <a:r>
              <a:rPr lang="en-US" dirty="0" smtClean="0">
                <a:latin typeface="Times New Roman" pitchFamily="18" charset="0"/>
                <a:cs typeface="Times New Roman" pitchFamily="18" charset="0"/>
              </a:rPr>
              <a:t>Syntax</a:t>
            </a:r>
          </a:p>
          <a:p>
            <a:r>
              <a:rPr lang="en-US" dirty="0">
                <a:latin typeface="Times New Roman" pitchFamily="18" charset="0"/>
                <a:cs typeface="Times New Roman" pitchFamily="18" charset="0"/>
              </a:rPr>
              <a:t>&lt;element v-show="flag/condition"&gt;</a:t>
            </a:r>
          </a:p>
          <a:p>
            <a:r>
              <a:rPr lang="en-US" dirty="0">
                <a:latin typeface="Times New Roman" pitchFamily="18" charset="0"/>
                <a:cs typeface="Times New Roman" pitchFamily="18" charset="0"/>
              </a:rPr>
              <a:t> // content</a:t>
            </a:r>
          </a:p>
          <a:p>
            <a:r>
              <a:rPr lang="en-US" dirty="0">
                <a:latin typeface="Times New Roman" pitchFamily="18" charset="0"/>
                <a:cs typeface="Times New Roman" pitchFamily="18" charset="0"/>
              </a:rPr>
              <a:t>&lt;/element&gt;</a:t>
            </a:r>
          </a:p>
          <a:p>
            <a:endParaRPr lang="en-US"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392104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C441B5-59DC-44BE-B3E0-7FB9871F9FA8}"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Vue.js Conditions &amp; Loops</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447800" y="1066800"/>
            <a:ext cx="8496300" cy="3139321"/>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dirty="0">
                <a:latin typeface="Times New Roman" pitchFamily="18" charset="0"/>
                <a:cs typeface="Times New Roman" pitchFamily="18" charset="0"/>
              </a:rPr>
              <a:t>Conditions and Loops are used in all programming languages to provide repetitive control structures. </a:t>
            </a:r>
            <a:endParaRPr lang="en-US"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They </a:t>
            </a:r>
            <a:r>
              <a:rPr lang="en-US" dirty="0">
                <a:latin typeface="Times New Roman" pitchFamily="18" charset="0"/>
                <a:cs typeface="Times New Roman" pitchFamily="18" charset="0"/>
              </a:rPr>
              <a:t>can repeat one or more various steps depending on the conditions. Same we can use in the case of </a:t>
            </a:r>
            <a:r>
              <a:rPr lang="en-US" u="sng" dirty="0">
                <a:latin typeface="Times New Roman" pitchFamily="18" charset="0"/>
                <a:cs typeface="Times New Roman" pitchFamily="18" charset="0"/>
                <a:hlinkClick r:id="rId3"/>
              </a:rPr>
              <a:t>Vue.js</a:t>
            </a:r>
            <a:r>
              <a:rPr lang="en-US" dirty="0" smtClean="0">
                <a:latin typeface="Times New Roman" pitchFamily="18" charset="0"/>
                <a:cs typeface="Times New Roman" pitchFamily="18" charset="0"/>
              </a:rPr>
              <a:t>.</a:t>
            </a:r>
          </a:p>
          <a:p>
            <a:pPr algn="just"/>
            <a:r>
              <a:rPr lang="en-US" dirty="0">
                <a:latin typeface="Times New Roman" pitchFamily="18" charset="0"/>
                <a:cs typeface="Times New Roman" pitchFamily="18" charset="0"/>
              </a:rPr>
              <a:t>In React, you can </a:t>
            </a:r>
            <a:r>
              <a:rPr lang="en-US" b="1" dirty="0">
                <a:latin typeface="Times New Roman" pitchFamily="18" charset="0"/>
                <a:cs typeface="Times New Roman" pitchFamily="18" charset="0"/>
              </a:rPr>
              <a:t>create distinct components that encapsulate behavior you need</a:t>
            </a:r>
            <a:r>
              <a:rPr lang="en-US" dirty="0" smtClean="0">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Then</a:t>
            </a:r>
            <a:r>
              <a:rPr lang="en-US" dirty="0">
                <a:latin typeface="Times New Roman" pitchFamily="18" charset="0"/>
                <a:cs typeface="Times New Roman" pitchFamily="18" charset="0"/>
              </a:rPr>
              <a:t>, you can render only some of them, depending on the state of your application. Conditional rendering in React works the same way conditions work in JavaScript.</a:t>
            </a:r>
          </a:p>
          <a:p>
            <a:pPr algn="just"/>
            <a:endParaRPr lang="en-US" dirty="0" smtClean="0">
              <a:solidFill>
                <a:schemeClr val="accent6">
                  <a:lumMod val="75000"/>
                </a:schemeClr>
              </a:solidFill>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604391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5" name="Rectangle 4"/>
          <p:cNvSpPr/>
          <p:nvPr/>
        </p:nvSpPr>
        <p:spPr>
          <a:xfrm>
            <a:off x="1471245" y="762003"/>
            <a:ext cx="9425355" cy="5632311"/>
          </a:xfrm>
          <a:prstGeom prst="rect">
            <a:avLst/>
          </a:prstGeom>
        </p:spPr>
        <p:txBody>
          <a:bodyPr wrap="square">
            <a:spAutoFit/>
          </a:bodyPr>
          <a:lstStyle/>
          <a:p>
            <a:r>
              <a:rPr lang="en-US" dirty="0" smtClean="0">
                <a:latin typeface="Times New Roman" pitchFamily="18" charset="0"/>
                <a:cs typeface="Times New Roman" pitchFamily="18" charset="0"/>
              </a:rPr>
              <a:t>Index.html </a:t>
            </a:r>
            <a:r>
              <a:rPr lang="en-US" dirty="0">
                <a:latin typeface="Times New Roman" pitchFamily="18" charset="0"/>
                <a:cs typeface="Times New Roman" pitchFamily="18" charset="0"/>
              </a:rPr>
              <a:t>file:</a:t>
            </a:r>
          </a:p>
          <a:p>
            <a:r>
              <a:rPr lang="en-US" dirty="0">
                <a:latin typeface="Times New Roman" pitchFamily="18" charset="0"/>
                <a:cs typeface="Times New Roman" pitchFamily="18" charset="0"/>
              </a:rPr>
              <a:t>1.	&lt;html&gt;  </a:t>
            </a:r>
          </a:p>
          <a:p>
            <a:r>
              <a:rPr lang="en-US" dirty="0">
                <a:latin typeface="Times New Roman" pitchFamily="18" charset="0"/>
                <a:cs typeface="Times New Roman" pitchFamily="18" charset="0"/>
              </a:rPr>
              <a:t>2.	    &lt;head&gt;  </a:t>
            </a:r>
          </a:p>
          <a:p>
            <a:r>
              <a:rPr lang="en-US" dirty="0">
                <a:latin typeface="Times New Roman" pitchFamily="18" charset="0"/>
                <a:cs typeface="Times New Roman" pitchFamily="18" charset="0"/>
              </a:rPr>
              <a:t>3.	        &lt;link </a:t>
            </a:r>
            <a:r>
              <a:rPr lang="en-US" dirty="0" err="1">
                <a:latin typeface="Times New Roman" pitchFamily="18" charset="0"/>
                <a:cs typeface="Times New Roman" pitchFamily="18" charset="0"/>
              </a:rPr>
              <a:t>rel</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stylesheet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href</a:t>
            </a:r>
            <a:r>
              <a:rPr lang="en-US" dirty="0">
                <a:latin typeface="Times New Roman" pitchFamily="18" charset="0"/>
                <a:cs typeface="Times New Roman" pitchFamily="18" charset="0"/>
              </a:rPr>
              <a:t>="index.css"&gt;  </a:t>
            </a:r>
          </a:p>
          <a:p>
            <a:r>
              <a:rPr lang="en-US" dirty="0">
                <a:latin typeface="Times New Roman" pitchFamily="18" charset="0"/>
                <a:cs typeface="Times New Roman" pitchFamily="18" charset="0"/>
              </a:rPr>
              <a:t>4</a:t>
            </a:r>
            <a:r>
              <a:rPr lang="en-US" dirty="0" smtClean="0">
                <a:latin typeface="Times New Roman" pitchFamily="18" charset="0"/>
                <a:cs typeface="Times New Roman" pitchFamily="18" charset="0"/>
              </a:rPr>
              <a:t>.                         &lt;</a:t>
            </a:r>
            <a:r>
              <a:rPr lang="en-US" dirty="0">
                <a:latin typeface="Times New Roman" pitchFamily="18" charset="0"/>
                <a:cs typeface="Times New Roman" pitchFamily="18" charset="0"/>
              </a:rPr>
              <a: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="https://cdn.jsdelivr.net/</a:t>
            </a:r>
            <a:r>
              <a:rPr lang="en-US" dirty="0" err="1">
                <a:latin typeface="Times New Roman" pitchFamily="18" charset="0"/>
                <a:cs typeface="Times New Roman" pitchFamily="18" charset="0"/>
              </a:rPr>
              <a:t>npm</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dist</a:t>
            </a:r>
            <a:r>
              <a:rPr lang="en-US" dirty="0">
                <a:latin typeface="Times New Roman" pitchFamily="18" charset="0"/>
                <a:cs typeface="Times New Roman" pitchFamily="18" charset="0"/>
              </a:rPr>
              <a:t>/vue.js"&gt;&lt;/script&gt;  </a:t>
            </a:r>
          </a:p>
          <a:p>
            <a:r>
              <a:rPr lang="en-US" dirty="0">
                <a:latin typeface="Times New Roman" pitchFamily="18" charset="0"/>
                <a:cs typeface="Times New Roman" pitchFamily="18" charset="0"/>
              </a:rPr>
              <a:t>5.	    &lt;/head&gt;  </a:t>
            </a:r>
          </a:p>
          <a:p>
            <a:r>
              <a:rPr lang="en-US" dirty="0">
                <a:latin typeface="Times New Roman" pitchFamily="18" charset="0"/>
                <a:cs typeface="Times New Roman" pitchFamily="18" charset="0"/>
              </a:rPr>
              <a:t>6.	    &lt;body&gt;         </a:t>
            </a:r>
          </a:p>
          <a:p>
            <a:r>
              <a:rPr lang="en-US" dirty="0">
                <a:latin typeface="Times New Roman" pitchFamily="18" charset="0"/>
                <a:cs typeface="Times New Roman" pitchFamily="18" charset="0"/>
              </a:rPr>
              <a:t>7.	        &lt;div id="app"&gt;  </a:t>
            </a:r>
          </a:p>
          <a:p>
            <a:r>
              <a:rPr lang="en-US" dirty="0">
                <a:latin typeface="Times New Roman" pitchFamily="18" charset="0"/>
                <a:cs typeface="Times New Roman" pitchFamily="18" charset="0"/>
              </a:rPr>
              <a:t>8.	&lt;span v-if="seen"&gt;This is visible to you&lt;/span&gt;  </a:t>
            </a:r>
          </a:p>
          <a:p>
            <a:r>
              <a:rPr lang="en-US" dirty="0">
                <a:latin typeface="Times New Roman" pitchFamily="18" charset="0"/>
                <a:cs typeface="Times New Roman" pitchFamily="18" charset="0"/>
              </a:rPr>
              <a:t>9.	        &lt;/div&gt;             </a:t>
            </a:r>
          </a:p>
          <a:p>
            <a:r>
              <a:rPr lang="en-US" dirty="0">
                <a:latin typeface="Times New Roman" pitchFamily="18" charset="0"/>
                <a:cs typeface="Times New Roman" pitchFamily="18" charset="0"/>
              </a:rPr>
              <a:t>10.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="index.js"&gt;&lt;/script&gt;  </a:t>
            </a:r>
          </a:p>
          <a:p>
            <a:r>
              <a:rPr lang="en-US" dirty="0">
                <a:latin typeface="Times New Roman" pitchFamily="18" charset="0"/>
                <a:cs typeface="Times New Roman" pitchFamily="18" charset="0"/>
              </a:rPr>
              <a:t>11.	    &lt;/body&gt;  </a:t>
            </a:r>
          </a:p>
          <a:p>
            <a:r>
              <a:rPr lang="en-US" dirty="0">
                <a:latin typeface="Times New Roman" pitchFamily="18" charset="0"/>
                <a:cs typeface="Times New Roman" pitchFamily="18" charset="0"/>
              </a:rPr>
              <a:t>12.	&lt;/html&gt;  </a:t>
            </a:r>
          </a:p>
          <a:p>
            <a:r>
              <a:rPr lang="en-US" dirty="0">
                <a:latin typeface="Times New Roman" pitchFamily="18" charset="0"/>
                <a:cs typeface="Times New Roman" pitchFamily="18" charset="0"/>
              </a:rPr>
              <a:t>Index.js file:</a:t>
            </a:r>
          </a:p>
          <a:p>
            <a:r>
              <a:rPr lang="en-US" dirty="0">
                <a:latin typeface="Times New Roman" pitchFamily="18" charset="0"/>
                <a:cs typeface="Times New Roman" pitchFamily="18" charset="0"/>
              </a:rPr>
              <a:t>1.	</a:t>
            </a:r>
            <a:r>
              <a:rPr lang="en-US" dirty="0" err="1">
                <a:latin typeface="Times New Roman" pitchFamily="18" charset="0"/>
                <a:cs typeface="Times New Roman" pitchFamily="18" charset="0"/>
              </a:rPr>
              <a:t>var</a:t>
            </a:r>
            <a:r>
              <a:rPr lang="en-US" dirty="0">
                <a:latin typeface="Times New Roman" pitchFamily="18" charset="0"/>
                <a:cs typeface="Times New Roman" pitchFamily="18" charset="0"/>
              </a:rPr>
              <a:t> app = new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2.	  el: '#app',  </a:t>
            </a:r>
          </a:p>
          <a:p>
            <a:r>
              <a:rPr lang="en-US" dirty="0">
                <a:latin typeface="Times New Roman" pitchFamily="18" charset="0"/>
                <a:cs typeface="Times New Roman" pitchFamily="18" charset="0"/>
              </a:rPr>
              <a:t>3.	  data: {  </a:t>
            </a:r>
          </a:p>
          <a:p>
            <a:r>
              <a:rPr lang="en-US" dirty="0">
                <a:latin typeface="Times New Roman" pitchFamily="18" charset="0"/>
                <a:cs typeface="Times New Roman" pitchFamily="18" charset="0"/>
              </a:rPr>
              <a:t>4.	    seen: true  </a:t>
            </a:r>
          </a:p>
          <a:p>
            <a:r>
              <a:rPr lang="en-US" dirty="0">
                <a:latin typeface="Times New Roman" pitchFamily="18" charset="0"/>
                <a:cs typeface="Times New Roman" pitchFamily="18" charset="0"/>
              </a:rPr>
              <a:t>5.	  }  </a:t>
            </a:r>
          </a:p>
          <a:p>
            <a:r>
              <a:rPr lang="en-US" dirty="0">
                <a:latin typeface="Times New Roman" pitchFamily="18" charset="0"/>
                <a:cs typeface="Times New Roman" pitchFamily="18" charset="0"/>
              </a:rPr>
              <a:t>6.	}) </a:t>
            </a:r>
          </a:p>
        </p:txBody>
      </p:sp>
      <p:sp>
        <p:nvSpPr>
          <p:cNvPr id="6" name="Title 1"/>
          <p:cNvSpPr txBox="1">
            <a:spLocks/>
          </p:cNvSpPr>
          <p:nvPr/>
        </p:nvSpPr>
        <p:spPr>
          <a:xfrm>
            <a:off x="1471247"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v-if Directive Example</a:t>
            </a:r>
            <a:endParaRPr lang="en-US" sz="2400" b="1"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4291837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1" y="1143008"/>
            <a:ext cx="8688227" cy="297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v-if Directive </a:t>
            </a:r>
            <a:r>
              <a:rPr lang="en-US" sz="2400" dirty="0" smtClean="0">
                <a:latin typeface="Times New Roman" pitchFamily="18" charset="0"/>
                <a:cs typeface="Times New Roman" pitchFamily="18" charset="0"/>
              </a:rPr>
              <a:t>Example(</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325650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4D4C31-B37B-4121-8F7C-4C768FE20158}"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v- else-if Directive Example</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447800" y="832806"/>
            <a:ext cx="10439400" cy="923330"/>
          </a:xfrm>
          <a:prstGeom prst="rect">
            <a:avLst/>
          </a:prstGeom>
          <a:solidFill>
            <a:schemeClr val="accent3">
              <a:lumMod val="40000"/>
              <a:lumOff val="60000"/>
            </a:schemeClr>
          </a:solidFill>
          <a:ln w="28575">
            <a:solidFill>
              <a:schemeClr val="tx1"/>
            </a:solidFill>
          </a:ln>
        </p:spPr>
        <p:txBody>
          <a:bodyPr wrap="square">
            <a:spAutoFit/>
          </a:bodyPr>
          <a:lstStyle/>
          <a:p>
            <a:r>
              <a:rPr lang="en-US" dirty="0">
                <a:latin typeface="Times New Roman" pitchFamily="18" charset="0"/>
                <a:cs typeface="Times New Roman" pitchFamily="18" charset="0"/>
              </a:rPr>
              <a:t>We can use the v- else-if directive to provide an else functionality in the above example. By using this directive, if the condition is not satisfied or not true then it will return the else statement that you set for the program. Let's see an example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8" name="Rectangle 7"/>
          <p:cNvSpPr/>
          <p:nvPr/>
        </p:nvSpPr>
        <p:spPr>
          <a:xfrm>
            <a:off x="1447800" y="2033137"/>
            <a:ext cx="8458200" cy="3970318"/>
          </a:xfrm>
          <a:prstGeom prst="rect">
            <a:avLst/>
          </a:prstGeom>
        </p:spPr>
        <p:txBody>
          <a:bodyPr wrap="square">
            <a:spAutoFit/>
          </a:bodyPr>
          <a:lstStyle/>
          <a:p>
            <a:r>
              <a:rPr lang="en-US" dirty="0">
                <a:latin typeface="Times New Roman" pitchFamily="18" charset="0"/>
                <a:cs typeface="Times New Roman" pitchFamily="18" charset="0"/>
              </a:rPr>
              <a:t>Index.html file:</a:t>
            </a:r>
          </a:p>
          <a:p>
            <a:r>
              <a:rPr lang="en-US" dirty="0">
                <a:latin typeface="Times New Roman" pitchFamily="18" charset="0"/>
                <a:cs typeface="Times New Roman" pitchFamily="18" charset="0"/>
              </a:rPr>
              <a:t>1.	&lt;html&gt;  </a:t>
            </a:r>
          </a:p>
          <a:p>
            <a:r>
              <a:rPr lang="en-US" dirty="0">
                <a:latin typeface="Times New Roman" pitchFamily="18" charset="0"/>
                <a:cs typeface="Times New Roman" pitchFamily="18" charset="0"/>
              </a:rPr>
              <a:t>2.	    &lt;head&gt;  </a:t>
            </a:r>
          </a:p>
          <a:p>
            <a:r>
              <a:rPr lang="en-US" dirty="0">
                <a:latin typeface="Times New Roman" pitchFamily="18" charset="0"/>
                <a:cs typeface="Times New Roman" pitchFamily="18" charset="0"/>
              </a:rPr>
              <a:t>3.	        &lt;link </a:t>
            </a:r>
            <a:r>
              <a:rPr lang="en-US" dirty="0" err="1">
                <a:latin typeface="Times New Roman" pitchFamily="18" charset="0"/>
                <a:cs typeface="Times New Roman" pitchFamily="18" charset="0"/>
              </a:rPr>
              <a:t>rel</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stylesheet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href</a:t>
            </a:r>
            <a:r>
              <a:rPr lang="en-US" dirty="0">
                <a:latin typeface="Times New Roman" pitchFamily="18" charset="0"/>
                <a:cs typeface="Times New Roman" pitchFamily="18" charset="0"/>
              </a:rPr>
              <a:t>="index.css"&gt;  </a:t>
            </a:r>
          </a:p>
          <a:p>
            <a:r>
              <a:rPr lang="en-US" dirty="0">
                <a:latin typeface="Times New Roman" pitchFamily="18" charset="0"/>
                <a:cs typeface="Times New Roman" pitchFamily="18" charset="0"/>
              </a:rPr>
              <a:t>4.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="https://cdn.jsdelivr.net/</a:t>
            </a:r>
            <a:r>
              <a:rPr lang="en-US" dirty="0" err="1">
                <a:latin typeface="Times New Roman" pitchFamily="18" charset="0"/>
                <a:cs typeface="Times New Roman" pitchFamily="18" charset="0"/>
              </a:rPr>
              <a:t>npm</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dist</a:t>
            </a:r>
            <a:r>
              <a:rPr lang="en-US" dirty="0">
                <a:latin typeface="Times New Roman" pitchFamily="18" charset="0"/>
                <a:cs typeface="Times New Roman" pitchFamily="18" charset="0"/>
              </a:rPr>
              <a:t>/vue.js"&gt;&lt;/script&gt;  </a:t>
            </a:r>
          </a:p>
          <a:p>
            <a:r>
              <a:rPr lang="en-US" dirty="0">
                <a:latin typeface="Times New Roman" pitchFamily="18" charset="0"/>
                <a:cs typeface="Times New Roman" pitchFamily="18" charset="0"/>
              </a:rPr>
              <a:t>5.	    &lt;/head&gt;  </a:t>
            </a:r>
          </a:p>
          <a:p>
            <a:r>
              <a:rPr lang="en-US" dirty="0">
                <a:latin typeface="Times New Roman" pitchFamily="18" charset="0"/>
                <a:cs typeface="Times New Roman" pitchFamily="18" charset="0"/>
              </a:rPr>
              <a:t>6.	    &lt;body&gt;         </a:t>
            </a:r>
          </a:p>
          <a:p>
            <a:r>
              <a:rPr lang="en-US" dirty="0">
                <a:latin typeface="Times New Roman" pitchFamily="18" charset="0"/>
                <a:cs typeface="Times New Roman" pitchFamily="18" charset="0"/>
              </a:rPr>
              <a:t>7.	        &lt;div id="app"&gt;  </a:t>
            </a:r>
          </a:p>
          <a:p>
            <a:r>
              <a:rPr lang="en-US" dirty="0">
                <a:latin typeface="Times New Roman" pitchFamily="18" charset="0"/>
                <a:cs typeface="Times New Roman" pitchFamily="18" charset="0"/>
              </a:rPr>
              <a:t>8.	            &lt;span v-if="seen"&gt;Now you see me&lt;/span&gt;  </a:t>
            </a:r>
          </a:p>
          <a:p>
            <a:r>
              <a:rPr lang="en-US" dirty="0">
                <a:latin typeface="Times New Roman" pitchFamily="18" charset="0"/>
                <a:cs typeface="Times New Roman" pitchFamily="18" charset="0"/>
              </a:rPr>
              <a:t>9.	            &lt;span v-else-if=&gt;You can't see me &lt;/span&gt;  </a:t>
            </a:r>
          </a:p>
          <a:p>
            <a:r>
              <a:rPr lang="en-US" dirty="0">
                <a:latin typeface="Times New Roman" pitchFamily="18" charset="0"/>
                <a:cs typeface="Times New Roman" pitchFamily="18" charset="0"/>
              </a:rPr>
              <a:t>10.	        &lt;/div&gt;             </a:t>
            </a:r>
          </a:p>
          <a:p>
            <a:r>
              <a:rPr lang="en-US" dirty="0">
                <a:latin typeface="Times New Roman" pitchFamily="18" charset="0"/>
                <a:cs typeface="Times New Roman" pitchFamily="18" charset="0"/>
              </a:rPr>
              <a:t>11.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="index.js"&gt;&lt;/script&gt;  </a:t>
            </a:r>
          </a:p>
          <a:p>
            <a:r>
              <a:rPr lang="en-US" dirty="0">
                <a:latin typeface="Times New Roman" pitchFamily="18" charset="0"/>
                <a:cs typeface="Times New Roman" pitchFamily="18" charset="0"/>
              </a:rPr>
              <a:t>12.	    &lt;/body&gt;  </a:t>
            </a:r>
          </a:p>
          <a:p>
            <a:r>
              <a:rPr lang="en-US" dirty="0">
                <a:latin typeface="Times New Roman" pitchFamily="18" charset="0"/>
                <a:cs typeface="Times New Roman" pitchFamily="18" charset="0"/>
              </a:rPr>
              <a:t>13.	&lt;/html&gt; </a:t>
            </a: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40458688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6" name="Rectangle 5"/>
          <p:cNvSpPr/>
          <p:nvPr/>
        </p:nvSpPr>
        <p:spPr>
          <a:xfrm>
            <a:off x="2209800" y="1295408"/>
            <a:ext cx="6096000" cy="2031325"/>
          </a:xfrm>
          <a:prstGeom prst="rect">
            <a:avLst/>
          </a:prstGeom>
        </p:spPr>
        <p:txBody>
          <a:bodyPr>
            <a:spAutoFit/>
          </a:bodyPr>
          <a:lstStyle/>
          <a:p>
            <a:r>
              <a:rPr lang="en-US" dirty="0">
                <a:latin typeface="Times New Roman" pitchFamily="18" charset="0"/>
                <a:cs typeface="Times New Roman" pitchFamily="18" charset="0"/>
              </a:rPr>
              <a:t>Index.js file:</a:t>
            </a:r>
          </a:p>
          <a:p>
            <a:r>
              <a:rPr lang="en-US" dirty="0">
                <a:latin typeface="Times New Roman" pitchFamily="18" charset="0"/>
                <a:cs typeface="Times New Roman" pitchFamily="18" charset="0"/>
              </a:rPr>
              <a:t>1.	</a:t>
            </a:r>
            <a:r>
              <a:rPr lang="en-US" dirty="0" err="1">
                <a:latin typeface="Times New Roman" pitchFamily="18" charset="0"/>
                <a:cs typeface="Times New Roman" pitchFamily="18" charset="0"/>
              </a:rPr>
              <a:t>var</a:t>
            </a:r>
            <a:r>
              <a:rPr lang="en-US" dirty="0">
                <a:latin typeface="Times New Roman" pitchFamily="18" charset="0"/>
                <a:cs typeface="Times New Roman" pitchFamily="18" charset="0"/>
              </a:rPr>
              <a:t> app = new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2.	  el: '#app',  </a:t>
            </a:r>
          </a:p>
          <a:p>
            <a:r>
              <a:rPr lang="en-US" dirty="0">
                <a:latin typeface="Times New Roman" pitchFamily="18" charset="0"/>
                <a:cs typeface="Times New Roman" pitchFamily="18" charset="0"/>
              </a:rPr>
              <a:t>3.	  data: {  </a:t>
            </a:r>
          </a:p>
          <a:p>
            <a:r>
              <a:rPr lang="en-US" dirty="0">
                <a:latin typeface="Times New Roman" pitchFamily="18" charset="0"/>
                <a:cs typeface="Times New Roman" pitchFamily="18" charset="0"/>
              </a:rPr>
              <a:t>4.	    seen: false   </a:t>
            </a:r>
          </a:p>
          <a:p>
            <a:r>
              <a:rPr lang="en-US" dirty="0">
                <a:latin typeface="Times New Roman" pitchFamily="18" charset="0"/>
                <a:cs typeface="Times New Roman" pitchFamily="18" charset="0"/>
              </a:rPr>
              <a:t>5.	  }  </a:t>
            </a:r>
          </a:p>
          <a:p>
            <a:r>
              <a:rPr lang="en-US" dirty="0">
                <a:latin typeface="Times New Roman" pitchFamily="18" charset="0"/>
                <a:cs typeface="Times New Roman" pitchFamily="18" charset="0"/>
              </a:rPr>
              <a:t>6.	})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810000"/>
            <a:ext cx="7373389"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v- else-if Directive </a:t>
            </a:r>
            <a:r>
              <a:rPr lang="en-US" sz="2400" dirty="0" smtClean="0">
                <a:latin typeface="Times New Roman" pitchFamily="18" charset="0"/>
                <a:cs typeface="Times New Roman" pitchFamily="18" charset="0"/>
              </a:rPr>
              <a:t>Example(</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94021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F77762-0013-47A3-953D-E8F199C2EC4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dirty="0"/>
          </a:p>
        </p:txBody>
      </p:sp>
      <p:sp>
        <p:nvSpPr>
          <p:cNvPr id="7" name="Title 1"/>
          <p:cNvSpPr txBox="1">
            <a:spLocks/>
          </p:cNvSpPr>
          <p:nvPr/>
        </p:nvSpPr>
        <p:spPr>
          <a:xfrm>
            <a:off x="1447800" y="8"/>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v- for Directive Example</a:t>
            </a:r>
            <a:endParaRPr lang="en-US" sz="2400" b="1" dirty="0">
              <a:latin typeface="Times New Roman" pitchFamily="18" charset="0"/>
              <a:cs typeface="Times New Roman" pitchFamily="18" charset="0"/>
            </a:endParaRP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447800" y="817421"/>
            <a:ext cx="10668000" cy="369332"/>
          </a:xfrm>
          <a:prstGeom prst="rect">
            <a:avLst/>
          </a:prstGeom>
          <a:solidFill>
            <a:schemeClr val="accent3">
              <a:lumMod val="40000"/>
              <a:lumOff val="60000"/>
            </a:schemeClr>
          </a:solidFill>
          <a:ln w="28575">
            <a:solidFill>
              <a:schemeClr val="tx1"/>
            </a:solidFill>
          </a:ln>
        </p:spPr>
        <p:txBody>
          <a:bodyPr wrap="square">
            <a:spAutoFit/>
          </a:bodyPr>
          <a:lstStyle/>
          <a:p>
            <a:pPr algn="just"/>
            <a:r>
              <a:rPr lang="en-US" dirty="0">
                <a:latin typeface="Times New Roman" pitchFamily="18" charset="0"/>
                <a:cs typeface="Times New Roman" pitchFamily="18" charset="0"/>
              </a:rPr>
              <a:t>The v-for directive is used to display a list of items using the data from an Array. See the following </a:t>
            </a:r>
            <a:r>
              <a:rPr lang="en-US" dirty="0" smtClean="0">
                <a:latin typeface="Times New Roman" pitchFamily="18" charset="0"/>
                <a:cs typeface="Times New Roman" pitchFamily="18" charset="0"/>
              </a:rPr>
              <a:t>example</a:t>
            </a:r>
          </a:p>
        </p:txBody>
      </p:sp>
      <p:sp>
        <p:nvSpPr>
          <p:cNvPr id="8" name="Rectangle 7"/>
          <p:cNvSpPr/>
          <p:nvPr/>
        </p:nvSpPr>
        <p:spPr>
          <a:xfrm>
            <a:off x="1447800" y="1351639"/>
            <a:ext cx="9067800" cy="4801314"/>
          </a:xfrm>
          <a:prstGeom prst="rect">
            <a:avLst/>
          </a:prstGeom>
        </p:spPr>
        <p:txBody>
          <a:bodyPr wrap="square">
            <a:spAutoFit/>
          </a:bodyPr>
          <a:lstStyle/>
          <a:p>
            <a:r>
              <a:rPr lang="en-US" dirty="0">
                <a:latin typeface="Times New Roman" pitchFamily="18" charset="0"/>
                <a:cs typeface="Times New Roman" pitchFamily="18" charset="0"/>
              </a:rPr>
              <a:t>Index.html file:</a:t>
            </a:r>
          </a:p>
          <a:p>
            <a:r>
              <a:rPr lang="en-US" dirty="0">
                <a:latin typeface="Times New Roman" pitchFamily="18" charset="0"/>
                <a:cs typeface="Times New Roman" pitchFamily="18" charset="0"/>
              </a:rPr>
              <a:t>1.	&lt;html&gt;  </a:t>
            </a:r>
          </a:p>
          <a:p>
            <a:r>
              <a:rPr lang="en-US" dirty="0">
                <a:latin typeface="Times New Roman" pitchFamily="18" charset="0"/>
                <a:cs typeface="Times New Roman" pitchFamily="18" charset="0"/>
              </a:rPr>
              <a:t>2.	    &lt;head&gt;  </a:t>
            </a:r>
          </a:p>
          <a:p>
            <a:r>
              <a:rPr lang="en-US" dirty="0">
                <a:latin typeface="Times New Roman" pitchFamily="18" charset="0"/>
                <a:cs typeface="Times New Roman" pitchFamily="18" charset="0"/>
              </a:rPr>
              <a:t>3.	        &lt;link </a:t>
            </a:r>
            <a:r>
              <a:rPr lang="en-US" dirty="0" err="1">
                <a:latin typeface="Times New Roman" pitchFamily="18" charset="0"/>
                <a:cs typeface="Times New Roman" pitchFamily="18" charset="0"/>
              </a:rPr>
              <a:t>rel</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stylesheet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href</a:t>
            </a:r>
            <a:r>
              <a:rPr lang="en-US" dirty="0">
                <a:latin typeface="Times New Roman" pitchFamily="18" charset="0"/>
                <a:cs typeface="Times New Roman" pitchFamily="18" charset="0"/>
              </a:rPr>
              <a:t>="index.css"&gt;  </a:t>
            </a:r>
          </a:p>
          <a:p>
            <a:r>
              <a:rPr lang="en-US" dirty="0">
                <a:latin typeface="Times New Roman" pitchFamily="18" charset="0"/>
                <a:cs typeface="Times New Roman" pitchFamily="18" charset="0"/>
              </a:rPr>
              <a:t>4.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="https://cdn.jsdelivr.net/</a:t>
            </a:r>
            <a:r>
              <a:rPr lang="en-US" dirty="0" err="1">
                <a:latin typeface="Times New Roman" pitchFamily="18" charset="0"/>
                <a:cs typeface="Times New Roman" pitchFamily="18" charset="0"/>
              </a:rPr>
              <a:t>npm</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dist</a:t>
            </a:r>
            <a:r>
              <a:rPr lang="en-US" dirty="0">
                <a:latin typeface="Times New Roman" pitchFamily="18" charset="0"/>
                <a:cs typeface="Times New Roman" pitchFamily="18" charset="0"/>
              </a:rPr>
              <a:t>/vue.js"&gt;&lt;/script&gt;  </a:t>
            </a:r>
          </a:p>
          <a:p>
            <a:r>
              <a:rPr lang="en-US" dirty="0">
                <a:latin typeface="Times New Roman" pitchFamily="18" charset="0"/>
                <a:cs typeface="Times New Roman" pitchFamily="18" charset="0"/>
              </a:rPr>
              <a:t>5.	    &lt;/head&gt;  </a:t>
            </a:r>
          </a:p>
          <a:p>
            <a:r>
              <a:rPr lang="en-US" dirty="0">
                <a:latin typeface="Times New Roman" pitchFamily="18" charset="0"/>
                <a:cs typeface="Times New Roman" pitchFamily="18" charset="0"/>
              </a:rPr>
              <a:t>6.	    &lt;body&gt;         </a:t>
            </a:r>
          </a:p>
          <a:p>
            <a:r>
              <a:rPr lang="en-US" dirty="0">
                <a:latin typeface="Times New Roman" pitchFamily="18" charset="0"/>
                <a:cs typeface="Times New Roman" pitchFamily="18" charset="0"/>
              </a:rPr>
              <a:t>7.	&lt;div id="app-4"&gt;  </a:t>
            </a:r>
          </a:p>
          <a:p>
            <a:r>
              <a:rPr lang="en-US" dirty="0">
                <a:latin typeface="Times New Roman" pitchFamily="18" charset="0"/>
                <a:cs typeface="Times New Roman" pitchFamily="18" charset="0"/>
              </a:rPr>
              <a:t>8.	  &lt;</a:t>
            </a:r>
            <a:r>
              <a:rPr lang="en-US" dirty="0" err="1">
                <a:latin typeface="Times New Roman" pitchFamily="18" charset="0"/>
                <a:cs typeface="Times New Roman" pitchFamily="18" charset="0"/>
              </a:rPr>
              <a:t>ol</a:t>
            </a:r>
            <a:r>
              <a:rPr lang="en-US" dirty="0">
                <a:latin typeface="Times New Roman" pitchFamily="18" charset="0"/>
                <a:cs typeface="Times New Roman" pitchFamily="18" charset="0"/>
              </a:rPr>
              <a:t>&gt;  </a:t>
            </a:r>
          </a:p>
          <a:p>
            <a:r>
              <a:rPr lang="en-US" dirty="0">
                <a:latin typeface="Times New Roman" pitchFamily="18" charset="0"/>
                <a:cs typeface="Times New Roman" pitchFamily="18" charset="0"/>
              </a:rPr>
              <a:t>9.	    &lt;li v-for="</a:t>
            </a:r>
            <a:r>
              <a:rPr lang="en-US" dirty="0" err="1">
                <a:latin typeface="Times New Roman" pitchFamily="18" charset="0"/>
                <a:cs typeface="Times New Roman" pitchFamily="18" charset="0"/>
              </a:rPr>
              <a:t>todo</a:t>
            </a:r>
            <a:r>
              <a:rPr lang="en-US" dirty="0">
                <a:latin typeface="Times New Roman" pitchFamily="18" charset="0"/>
                <a:cs typeface="Times New Roman" pitchFamily="18" charset="0"/>
              </a:rPr>
              <a:t> in </a:t>
            </a:r>
            <a:r>
              <a:rPr lang="en-US" dirty="0" err="1">
                <a:latin typeface="Times New Roman" pitchFamily="18" charset="0"/>
                <a:cs typeface="Times New Roman" pitchFamily="18" charset="0"/>
              </a:rPr>
              <a:t>todos</a:t>
            </a:r>
            <a:r>
              <a:rPr lang="en-US" dirty="0">
                <a:latin typeface="Times New Roman" pitchFamily="18" charset="0"/>
                <a:cs typeface="Times New Roman" pitchFamily="18" charset="0"/>
              </a:rPr>
              <a:t>"&gt;  </a:t>
            </a:r>
          </a:p>
          <a:p>
            <a:r>
              <a:rPr lang="en-US" dirty="0">
                <a:latin typeface="Times New Roman" pitchFamily="18" charset="0"/>
                <a:cs typeface="Times New Roman" pitchFamily="18" charset="0"/>
              </a:rPr>
              <a:t>10.	      {{ </a:t>
            </a:r>
            <a:r>
              <a:rPr lang="en-US" dirty="0" err="1">
                <a:latin typeface="Times New Roman" pitchFamily="18" charset="0"/>
                <a:cs typeface="Times New Roman" pitchFamily="18" charset="0"/>
              </a:rPr>
              <a:t>todo.text</a:t>
            </a:r>
            <a:r>
              <a:rPr lang="en-US" dirty="0">
                <a:latin typeface="Times New Roman" pitchFamily="18" charset="0"/>
                <a:cs typeface="Times New Roman" pitchFamily="18" charset="0"/>
              </a:rPr>
              <a:t> }}  </a:t>
            </a:r>
          </a:p>
          <a:p>
            <a:r>
              <a:rPr lang="en-US" dirty="0">
                <a:latin typeface="Times New Roman" pitchFamily="18" charset="0"/>
                <a:cs typeface="Times New Roman" pitchFamily="18" charset="0"/>
              </a:rPr>
              <a:t>11.	    &lt;/li&gt;  </a:t>
            </a:r>
          </a:p>
          <a:p>
            <a:r>
              <a:rPr lang="en-US" dirty="0">
                <a:latin typeface="Times New Roman" pitchFamily="18" charset="0"/>
                <a:cs typeface="Times New Roman" pitchFamily="18" charset="0"/>
              </a:rPr>
              <a:t>12.	  &lt;/</a:t>
            </a:r>
            <a:r>
              <a:rPr lang="en-US" dirty="0" err="1">
                <a:latin typeface="Times New Roman" pitchFamily="18" charset="0"/>
                <a:cs typeface="Times New Roman" pitchFamily="18" charset="0"/>
              </a:rPr>
              <a:t>ol</a:t>
            </a:r>
            <a:r>
              <a:rPr lang="en-US" dirty="0">
                <a:latin typeface="Times New Roman" pitchFamily="18" charset="0"/>
                <a:cs typeface="Times New Roman" pitchFamily="18" charset="0"/>
              </a:rPr>
              <a:t>&gt;  </a:t>
            </a:r>
          </a:p>
          <a:p>
            <a:r>
              <a:rPr lang="en-US" dirty="0">
                <a:latin typeface="Times New Roman" pitchFamily="18" charset="0"/>
                <a:cs typeface="Times New Roman" pitchFamily="18" charset="0"/>
              </a:rPr>
              <a:t>13.	&lt;/div&gt;  </a:t>
            </a:r>
          </a:p>
          <a:p>
            <a:r>
              <a:rPr lang="en-US" dirty="0">
                <a:latin typeface="Times New Roman" pitchFamily="18" charset="0"/>
                <a:cs typeface="Times New Roman" pitchFamily="18" charset="0"/>
              </a:rPr>
              <a:t>14.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="index.js"&gt;&lt;/script&gt;  </a:t>
            </a:r>
          </a:p>
          <a:p>
            <a:r>
              <a:rPr lang="en-US" dirty="0">
                <a:latin typeface="Times New Roman" pitchFamily="18" charset="0"/>
                <a:cs typeface="Times New Roman" pitchFamily="18" charset="0"/>
              </a:rPr>
              <a:t>15.	    &lt;/body&gt;  </a:t>
            </a:r>
          </a:p>
          <a:p>
            <a:r>
              <a:rPr lang="en-US" dirty="0">
                <a:latin typeface="Times New Roman" pitchFamily="18" charset="0"/>
                <a:cs typeface="Times New Roman" pitchFamily="18" charset="0"/>
              </a:rPr>
              <a:t>16.	&lt;/html&gt; </a:t>
            </a: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8611421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5" name="Rectangle 4"/>
          <p:cNvSpPr/>
          <p:nvPr/>
        </p:nvSpPr>
        <p:spPr>
          <a:xfrm>
            <a:off x="1676400" y="609608"/>
            <a:ext cx="7086600" cy="3693319"/>
          </a:xfrm>
          <a:prstGeom prst="rect">
            <a:avLst/>
          </a:prstGeom>
        </p:spPr>
        <p:txBody>
          <a:bodyPr wrap="square">
            <a:spAutoFit/>
          </a:bodyPr>
          <a:lstStyle/>
          <a:p>
            <a:r>
              <a:rPr lang="en-US" dirty="0"/>
              <a:t>Index.js file:</a:t>
            </a:r>
          </a:p>
          <a:p>
            <a:r>
              <a:rPr lang="en-US" dirty="0"/>
              <a:t>1.	</a:t>
            </a:r>
            <a:r>
              <a:rPr lang="en-US" dirty="0" err="1"/>
              <a:t>var</a:t>
            </a:r>
            <a:r>
              <a:rPr lang="en-US" dirty="0"/>
              <a:t> app4 = new </a:t>
            </a:r>
            <a:r>
              <a:rPr lang="en-US" dirty="0" err="1"/>
              <a:t>Vue</a:t>
            </a:r>
            <a:r>
              <a:rPr lang="en-US" dirty="0"/>
              <a:t>({  </a:t>
            </a:r>
          </a:p>
          <a:p>
            <a:r>
              <a:rPr lang="en-US" dirty="0"/>
              <a:t>2.	  el: '#app-4',  </a:t>
            </a:r>
          </a:p>
          <a:p>
            <a:r>
              <a:rPr lang="en-US" dirty="0"/>
              <a:t>3.	  data: {  </a:t>
            </a:r>
          </a:p>
          <a:p>
            <a:r>
              <a:rPr lang="en-US" dirty="0"/>
              <a:t>4.	    </a:t>
            </a:r>
            <a:r>
              <a:rPr lang="en-US" dirty="0" err="1"/>
              <a:t>todos</a:t>
            </a:r>
            <a:r>
              <a:rPr lang="en-US" dirty="0"/>
              <a:t>: [  </a:t>
            </a:r>
          </a:p>
          <a:p>
            <a:r>
              <a:rPr lang="en-US" dirty="0"/>
              <a:t>5.	      { text: 'HTML Tutorial' },  </a:t>
            </a:r>
          </a:p>
          <a:p>
            <a:r>
              <a:rPr lang="en-US" dirty="0"/>
              <a:t>6.	      { text: 'CSS Tutorial' },  </a:t>
            </a:r>
          </a:p>
          <a:p>
            <a:r>
              <a:rPr lang="en-US" dirty="0"/>
              <a:t>7.	      { text: 'JavaScript Tutorial' },  </a:t>
            </a:r>
          </a:p>
          <a:p>
            <a:r>
              <a:rPr lang="en-US" dirty="0"/>
              <a:t>8.	      { text: '</a:t>
            </a:r>
            <a:r>
              <a:rPr lang="en-US" dirty="0" err="1"/>
              <a:t>AngularJS</a:t>
            </a:r>
            <a:r>
              <a:rPr lang="en-US" dirty="0"/>
              <a:t> Tutorial' },  </a:t>
            </a:r>
          </a:p>
          <a:p>
            <a:r>
              <a:rPr lang="en-US" dirty="0"/>
              <a:t>9.	      { text: 'Vue.js Tutorial' }  </a:t>
            </a:r>
          </a:p>
          <a:p>
            <a:r>
              <a:rPr lang="en-US" dirty="0"/>
              <a:t>10.	    ]  </a:t>
            </a:r>
          </a:p>
          <a:p>
            <a:r>
              <a:rPr lang="en-US" dirty="0"/>
              <a:t>11.	  }  </a:t>
            </a:r>
          </a:p>
          <a:p>
            <a:r>
              <a:rPr lang="en-US" dirty="0"/>
              <a:t>12.	})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7588" y="4244863"/>
            <a:ext cx="6824224" cy="169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1447800" y="8"/>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v- for Directive </a:t>
            </a:r>
            <a:r>
              <a:rPr lang="en-US" sz="2400" dirty="0" smtClean="0">
                <a:latin typeface="Times New Roman" pitchFamily="18" charset="0"/>
                <a:cs typeface="Times New Roman" pitchFamily="18" charset="0"/>
              </a:rPr>
              <a:t>Example(</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51336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B3EAFF-6FA2-4D98-81E9-988DA3E25F7C}"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err="1">
                <a:latin typeface="Times New Roman" pitchFamily="18" charset="0"/>
                <a:cs typeface="Times New Roman" pitchFamily="18" charset="0"/>
              </a:rPr>
              <a:t>Vue</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Devtools</a:t>
            </a:r>
            <a:endParaRPr lang="en-US" sz="2400" dirty="0">
              <a:latin typeface="Times New Roman" pitchFamily="18" charset="0"/>
              <a:cs typeface="Times New Roman" pitchFamily="18" charset="0"/>
            </a:endParaRP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5" name="Rectangle 4"/>
          <p:cNvSpPr/>
          <p:nvPr/>
        </p:nvSpPr>
        <p:spPr>
          <a:xfrm>
            <a:off x="1447800" y="914400"/>
            <a:ext cx="10287000" cy="2031325"/>
          </a:xfrm>
          <a:prstGeom prst="rect">
            <a:avLst/>
          </a:prstGeom>
        </p:spPr>
        <p:txBody>
          <a:bodyPr wrap="square">
            <a:spAutoFit/>
          </a:bodyPr>
          <a:lstStyle/>
          <a:p>
            <a:pPr marL="285750" indent="-285750">
              <a:buFont typeface="Wingdings" pitchFamily="2" charset="2"/>
              <a:buChar char="§"/>
            </a:pP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Devtools</a:t>
            </a:r>
            <a:r>
              <a:rPr lang="en-US" dirty="0">
                <a:latin typeface="Times New Roman" pitchFamily="18" charset="0"/>
                <a:cs typeface="Times New Roman" pitchFamily="18" charset="0"/>
              </a:rPr>
              <a:t> is a browser extension that can assist you in the development of a</a:t>
            </a:r>
          </a:p>
          <a:p>
            <a:r>
              <a:rPr lang="en-US" dirty="0" smtClean="0">
                <a:latin typeface="Times New Roman" pitchFamily="18" charset="0"/>
                <a:cs typeface="Times New Roman" pitchFamily="18" charset="0"/>
              </a:rPr>
              <a:t>      Vue.js </a:t>
            </a:r>
            <a:r>
              <a:rPr lang="en-US" dirty="0">
                <a:latin typeface="Times New Roman" pitchFamily="18" charset="0"/>
                <a:cs typeface="Times New Roman" pitchFamily="18" charset="0"/>
              </a:rPr>
              <a:t>project. </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marL="285750" indent="-285750">
              <a:buFont typeface="Wingdings" pitchFamily="2" charset="2"/>
              <a:buChar char="§"/>
            </a:pPr>
            <a:r>
              <a:rPr lang="en-US" dirty="0" smtClean="0">
                <a:latin typeface="Times New Roman" pitchFamily="18" charset="0"/>
                <a:cs typeface="Times New Roman" pitchFamily="18" charset="0"/>
              </a:rPr>
              <a:t> Among </a:t>
            </a:r>
            <a:r>
              <a:rPr lang="en-US" dirty="0">
                <a:latin typeface="Times New Roman" pitchFamily="18" charset="0"/>
                <a:cs typeface="Times New Roman" pitchFamily="18" charset="0"/>
              </a:rPr>
              <a:t>other things, it allows you to see the hierarchy of</a:t>
            </a:r>
          </a:p>
          <a:p>
            <a:r>
              <a:rPr lang="en-US" dirty="0" smtClean="0">
                <a:latin typeface="Times New Roman" pitchFamily="18" charset="0"/>
                <a:cs typeface="Times New Roman" pitchFamily="18" charset="0"/>
              </a:rPr>
              <a:t>      components </a:t>
            </a:r>
            <a:r>
              <a:rPr lang="en-US" dirty="0">
                <a:latin typeface="Times New Roman" pitchFamily="18" charset="0"/>
                <a:cs typeface="Times New Roman" pitchFamily="18" charset="0"/>
              </a:rPr>
              <a:t>in your app and the state of components, which is useful for</a:t>
            </a:r>
          </a:p>
          <a:p>
            <a:r>
              <a:rPr lang="en-US" dirty="0" smtClean="0">
                <a:latin typeface="Times New Roman" pitchFamily="18" charset="0"/>
                <a:cs typeface="Times New Roman" pitchFamily="18" charset="0"/>
              </a:rPr>
              <a:t>      debugging</a:t>
            </a:r>
            <a:r>
              <a:rPr lang="en-US" dirty="0">
                <a:latin typeface="Times New Roman" pitchFamily="18" charset="0"/>
                <a:cs typeface="Times New Roman" pitchFamily="18" charset="0"/>
              </a:rPr>
              <a:t>:</a:t>
            </a:r>
          </a:p>
        </p:txBody>
      </p:sp>
      <p:sp>
        <p:nvSpPr>
          <p:cNvPr id="11"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659042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736FE2-D448-44A0-AAE1-38A7699465A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Syllabus</a:t>
            </a:r>
          </a:p>
        </p:txBody>
      </p:sp>
      <p:pic>
        <p:nvPicPr>
          <p:cNvPr id="2050" name="Picture 2" descr="C:\Users\GOLU\Desktop\full stack\syllab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914400"/>
            <a:ext cx="10744200" cy="52578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2"/>
          <p:cNvSpPr>
            <a:spLocks noGrp="1"/>
          </p:cNvSpPr>
          <p:nvPr>
            <p:ph type="ftr" sz="quarter" idx="11"/>
          </p:nvPr>
        </p:nvSpPr>
        <p:spPr>
          <a:xfrm>
            <a:off x="2286000" y="6248409"/>
            <a:ext cx="7010400" cy="365125"/>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544638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B3EAFF-6FA2-4D98-81E9-988DA3E25F7C}"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Handling User Input</a:t>
            </a:r>
            <a:endParaRPr lang="en-US" sz="2400" b="1" dirty="0">
              <a:latin typeface="Times New Roman" pitchFamily="18" charset="0"/>
              <a:cs typeface="Times New Roman" pitchFamily="18" charset="0"/>
            </a:endParaRP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447801" y="786903"/>
            <a:ext cx="10585939" cy="646331"/>
          </a:xfrm>
          <a:prstGeom prst="rect">
            <a:avLst/>
          </a:prstGeom>
          <a:solidFill>
            <a:schemeClr val="accent3">
              <a:lumMod val="40000"/>
              <a:lumOff val="60000"/>
            </a:schemeClr>
          </a:solidFill>
          <a:ln w="28575">
            <a:solidFill>
              <a:schemeClr val="tx1"/>
            </a:solidFill>
          </a:ln>
        </p:spPr>
        <p:txBody>
          <a:bodyPr wrap="square">
            <a:spAutoFit/>
          </a:bodyPr>
          <a:lstStyle/>
          <a:p>
            <a:r>
              <a:rPr lang="en-US" dirty="0" smtClean="0">
                <a:latin typeface="Times New Roman" pitchFamily="18" charset="0"/>
                <a:cs typeface="Times New Roman" pitchFamily="18" charset="0"/>
              </a:rPr>
              <a:t>The v-on directive facilitates users to interact with your Vue.js app. It is used to attach event listeners that invoke methods on </a:t>
            </a:r>
            <a:r>
              <a:rPr lang="en-US" dirty="0" err="1" smtClean="0">
                <a:latin typeface="Times New Roman" pitchFamily="18" charset="0"/>
                <a:cs typeface="Times New Roman" pitchFamily="18" charset="0"/>
              </a:rPr>
              <a:t>Vue</a:t>
            </a:r>
            <a:r>
              <a:rPr lang="en-US" dirty="0" smtClean="0">
                <a:latin typeface="Times New Roman" pitchFamily="18" charset="0"/>
                <a:cs typeface="Times New Roman" pitchFamily="18" charset="0"/>
              </a:rPr>
              <a:t> instances. Let's see an example of v-on directive.</a:t>
            </a:r>
            <a:endParaRPr lang="en-US" dirty="0">
              <a:latin typeface="Times New Roman" pitchFamily="18" charset="0"/>
              <a:cs typeface="Times New Roman" pitchFamily="18" charset="0"/>
            </a:endParaRPr>
          </a:p>
        </p:txBody>
      </p:sp>
      <p:sp>
        <p:nvSpPr>
          <p:cNvPr id="9" name="Rectangle 8"/>
          <p:cNvSpPr/>
          <p:nvPr/>
        </p:nvSpPr>
        <p:spPr>
          <a:xfrm>
            <a:off x="1447800" y="1910026"/>
            <a:ext cx="9829800" cy="4247317"/>
          </a:xfrm>
          <a:prstGeom prst="rect">
            <a:avLst/>
          </a:prstGeom>
        </p:spPr>
        <p:txBody>
          <a:bodyPr wrap="square">
            <a:spAutoFit/>
          </a:bodyPr>
          <a:lstStyle/>
          <a:p>
            <a:r>
              <a:rPr lang="en-US" dirty="0">
                <a:latin typeface="Times New Roman" pitchFamily="18" charset="0"/>
                <a:cs typeface="Times New Roman" pitchFamily="18" charset="0"/>
              </a:rPr>
              <a:t>Index.html file:</a:t>
            </a:r>
          </a:p>
          <a:p>
            <a:r>
              <a:rPr lang="en-US" dirty="0">
                <a:latin typeface="Times New Roman" pitchFamily="18" charset="0"/>
                <a:cs typeface="Times New Roman" pitchFamily="18" charset="0"/>
              </a:rPr>
              <a:t>1.	&lt;html&gt;  </a:t>
            </a:r>
          </a:p>
          <a:p>
            <a:r>
              <a:rPr lang="en-US" dirty="0">
                <a:latin typeface="Times New Roman" pitchFamily="18" charset="0"/>
                <a:cs typeface="Times New Roman" pitchFamily="18" charset="0"/>
              </a:rPr>
              <a:t>2.	    &lt;head&gt;  </a:t>
            </a:r>
          </a:p>
          <a:p>
            <a:r>
              <a:rPr lang="en-US" dirty="0">
                <a:latin typeface="Times New Roman" pitchFamily="18" charset="0"/>
                <a:cs typeface="Times New Roman" pitchFamily="18" charset="0"/>
              </a:rPr>
              <a:t>3.	        &lt;link </a:t>
            </a:r>
            <a:r>
              <a:rPr lang="en-US" dirty="0" err="1">
                <a:latin typeface="Times New Roman" pitchFamily="18" charset="0"/>
                <a:cs typeface="Times New Roman" pitchFamily="18" charset="0"/>
              </a:rPr>
              <a:t>rel</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stylesheet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href</a:t>
            </a:r>
            <a:r>
              <a:rPr lang="en-US" dirty="0">
                <a:latin typeface="Times New Roman" pitchFamily="18" charset="0"/>
                <a:cs typeface="Times New Roman" pitchFamily="18" charset="0"/>
              </a:rPr>
              <a:t>="index.css"&gt;  </a:t>
            </a:r>
          </a:p>
          <a:p>
            <a:r>
              <a:rPr lang="en-US" dirty="0">
                <a:latin typeface="Times New Roman" pitchFamily="18" charset="0"/>
                <a:cs typeface="Times New Roman" pitchFamily="18" charset="0"/>
              </a:rPr>
              <a:t>4.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="https://cdn.jsdelivr.net/</a:t>
            </a:r>
            <a:r>
              <a:rPr lang="en-US" dirty="0" err="1">
                <a:latin typeface="Times New Roman" pitchFamily="18" charset="0"/>
                <a:cs typeface="Times New Roman" pitchFamily="18" charset="0"/>
              </a:rPr>
              <a:t>npm</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dist</a:t>
            </a:r>
            <a:r>
              <a:rPr lang="en-US" dirty="0">
                <a:latin typeface="Times New Roman" pitchFamily="18" charset="0"/>
                <a:cs typeface="Times New Roman" pitchFamily="18" charset="0"/>
              </a:rPr>
              <a:t>/vue.js"&gt;&lt;/script&gt;  </a:t>
            </a:r>
          </a:p>
          <a:p>
            <a:r>
              <a:rPr lang="en-US" dirty="0">
                <a:latin typeface="Times New Roman" pitchFamily="18" charset="0"/>
                <a:cs typeface="Times New Roman" pitchFamily="18" charset="0"/>
              </a:rPr>
              <a:t>5.	    &lt;/head&gt;  </a:t>
            </a:r>
          </a:p>
          <a:p>
            <a:r>
              <a:rPr lang="en-US" dirty="0">
                <a:latin typeface="Times New Roman" pitchFamily="18" charset="0"/>
                <a:cs typeface="Times New Roman" pitchFamily="18" charset="0"/>
              </a:rPr>
              <a:t>6.	    &lt;body&gt;        </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7.	        &lt;div id="app"&gt;  </a:t>
            </a:r>
          </a:p>
          <a:p>
            <a:r>
              <a:rPr lang="en-US" dirty="0">
                <a:latin typeface="Times New Roman" pitchFamily="18" charset="0"/>
                <a:cs typeface="Times New Roman" pitchFamily="18" charset="0"/>
              </a:rPr>
              <a:t>8.	            &lt;p&gt;{{ message }}&lt;/p&gt;  </a:t>
            </a:r>
          </a:p>
          <a:p>
            <a:r>
              <a:rPr lang="en-US" dirty="0">
                <a:latin typeface="Times New Roman" pitchFamily="18" charset="0"/>
                <a:cs typeface="Times New Roman" pitchFamily="18" charset="0"/>
              </a:rPr>
              <a:t>9.	            &lt;button </a:t>
            </a:r>
            <a:r>
              <a:rPr lang="en-US" dirty="0" err="1">
                <a:latin typeface="Times New Roman" pitchFamily="18" charset="0"/>
                <a:cs typeface="Times New Roman" pitchFamily="18" charset="0"/>
              </a:rPr>
              <a:t>v-on:click</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reverseMessage</a:t>
            </a:r>
            <a:r>
              <a:rPr lang="en-US" dirty="0">
                <a:latin typeface="Times New Roman" pitchFamily="18" charset="0"/>
                <a:cs typeface="Times New Roman" pitchFamily="18" charset="0"/>
              </a:rPr>
              <a:t>"&gt;Click Here to Reverse Message&lt;/button&gt;  </a:t>
            </a:r>
          </a:p>
          <a:p>
            <a:r>
              <a:rPr lang="en-US" dirty="0">
                <a:latin typeface="Times New Roman" pitchFamily="18" charset="0"/>
                <a:cs typeface="Times New Roman" pitchFamily="18" charset="0"/>
              </a:rPr>
              <a:t>10.	        &lt;/div&gt;         </a:t>
            </a:r>
          </a:p>
          <a:p>
            <a:r>
              <a:rPr lang="en-US" dirty="0">
                <a:latin typeface="Times New Roman" pitchFamily="18" charset="0"/>
                <a:cs typeface="Times New Roman" pitchFamily="18" charset="0"/>
              </a:rPr>
              <a:t>11.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="index.js"&gt;&lt;/script&gt;  </a:t>
            </a:r>
          </a:p>
          <a:p>
            <a:pPr marL="342900" indent="-342900">
              <a:buAutoNum type="arabicPeriod" startAt="12"/>
            </a:pPr>
            <a:r>
              <a:rPr lang="en-US" dirty="0" smtClean="0">
                <a:latin typeface="Times New Roman" pitchFamily="18" charset="0"/>
                <a:cs typeface="Times New Roman" pitchFamily="18" charset="0"/>
              </a:rPr>
              <a:t>&lt;/</a:t>
            </a:r>
            <a:r>
              <a:rPr lang="en-US" dirty="0">
                <a:latin typeface="Times New Roman" pitchFamily="18" charset="0"/>
                <a:cs typeface="Times New Roman" pitchFamily="18" charset="0"/>
              </a:rPr>
              <a:t>body&gt; </a:t>
            </a:r>
            <a:endParaRPr lang="en-US" dirty="0" smtClean="0">
              <a:latin typeface="Times New Roman" pitchFamily="18" charset="0"/>
              <a:cs typeface="Times New Roman" pitchFamily="18" charset="0"/>
            </a:endParaRPr>
          </a:p>
          <a:p>
            <a:pPr marL="342900" lvl="0" indent="-342900">
              <a:buFontTx/>
              <a:buAutoNum type="arabicPeriod" startAt="12"/>
            </a:pPr>
            <a:r>
              <a:rPr lang="en-US" dirty="0">
                <a:latin typeface="Times New Roman" pitchFamily="18" charset="0"/>
                <a:cs typeface="Times New Roman" pitchFamily="18" charset="0"/>
              </a:rPr>
              <a:t>&lt;/html&gt;  </a:t>
            </a:r>
          </a:p>
          <a:p>
            <a:pPr marL="342900" indent="-342900">
              <a:buAutoNum type="arabicPeriod" startAt="12"/>
            </a:pPr>
            <a:endParaRPr lang="en-US" dirty="0">
              <a:latin typeface="Times New Roman" pitchFamily="18" charset="0"/>
              <a:cs typeface="Times New Roman" pitchFamily="18" charset="0"/>
            </a:endParaRPr>
          </a:p>
        </p:txBody>
      </p:sp>
      <p:sp>
        <p:nvSpPr>
          <p:cNvPr id="10" name="Rectangle 9"/>
          <p:cNvSpPr/>
          <p:nvPr/>
        </p:nvSpPr>
        <p:spPr>
          <a:xfrm>
            <a:off x="1447800" y="1463755"/>
            <a:ext cx="3962400" cy="430887"/>
          </a:xfrm>
          <a:prstGeom prst="rect">
            <a:avLst/>
          </a:prstGeom>
        </p:spPr>
        <p:txBody>
          <a:bodyPr wrap="square">
            <a:spAutoFit/>
          </a:bodyPr>
          <a:lstStyle/>
          <a:p>
            <a:r>
              <a:rPr lang="en-US" sz="2200" b="1" dirty="0">
                <a:latin typeface="Times New Roman" pitchFamily="18" charset="0"/>
                <a:cs typeface="Times New Roman" pitchFamily="18" charset="0"/>
              </a:rPr>
              <a:t>v-on Directive Example</a:t>
            </a:r>
          </a:p>
        </p:txBody>
      </p:sp>
      <p:sp>
        <p:nvSpPr>
          <p:cNvPr id="11"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6137157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6" name="Rectangle 5"/>
          <p:cNvSpPr/>
          <p:nvPr/>
        </p:nvSpPr>
        <p:spPr>
          <a:xfrm>
            <a:off x="1418492" y="990604"/>
            <a:ext cx="6705600" cy="3416320"/>
          </a:xfrm>
          <a:prstGeom prst="rect">
            <a:avLst/>
          </a:prstGeom>
        </p:spPr>
        <p:txBody>
          <a:bodyPr wrap="square">
            <a:spAutoFit/>
          </a:bodyPr>
          <a:lstStyle/>
          <a:p>
            <a:r>
              <a:rPr lang="en-US" dirty="0">
                <a:latin typeface="Times New Roman" pitchFamily="18" charset="0"/>
                <a:cs typeface="Times New Roman" pitchFamily="18" charset="0"/>
              </a:rPr>
              <a:t>Index.js file:</a:t>
            </a:r>
          </a:p>
          <a:p>
            <a:r>
              <a:rPr lang="en-US" dirty="0">
                <a:latin typeface="Times New Roman" pitchFamily="18" charset="0"/>
                <a:cs typeface="Times New Roman" pitchFamily="18" charset="0"/>
              </a:rPr>
              <a:t>1.	</a:t>
            </a:r>
            <a:r>
              <a:rPr lang="en-US" dirty="0" err="1">
                <a:latin typeface="Times New Roman" pitchFamily="18" charset="0"/>
                <a:cs typeface="Times New Roman" pitchFamily="18" charset="0"/>
              </a:rPr>
              <a:t>var</a:t>
            </a:r>
            <a:r>
              <a:rPr lang="en-US" dirty="0">
                <a:latin typeface="Times New Roman" pitchFamily="18" charset="0"/>
                <a:cs typeface="Times New Roman" pitchFamily="18" charset="0"/>
              </a:rPr>
              <a:t> app = new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2.	  el: '#app',  </a:t>
            </a:r>
          </a:p>
          <a:p>
            <a:r>
              <a:rPr lang="en-US" dirty="0">
                <a:latin typeface="Times New Roman" pitchFamily="18" charset="0"/>
                <a:cs typeface="Times New Roman" pitchFamily="18" charset="0"/>
              </a:rPr>
              <a:t>3.	  data: {  </a:t>
            </a:r>
          </a:p>
          <a:p>
            <a:r>
              <a:rPr lang="en-US" dirty="0">
                <a:latin typeface="Times New Roman" pitchFamily="18" charset="0"/>
                <a:cs typeface="Times New Roman" pitchFamily="18" charset="0"/>
              </a:rPr>
              <a:t>4.	    message: 'This is  Vue.js Example!'  </a:t>
            </a:r>
          </a:p>
          <a:p>
            <a:r>
              <a:rPr lang="en-US" dirty="0">
                <a:latin typeface="Times New Roman" pitchFamily="18" charset="0"/>
                <a:cs typeface="Times New Roman" pitchFamily="18" charset="0"/>
              </a:rPr>
              <a:t>5.	  },  </a:t>
            </a:r>
          </a:p>
          <a:p>
            <a:r>
              <a:rPr lang="en-US" dirty="0">
                <a:latin typeface="Times New Roman" pitchFamily="18" charset="0"/>
                <a:cs typeface="Times New Roman" pitchFamily="18" charset="0"/>
              </a:rPr>
              <a:t>6.	  methods: {  </a:t>
            </a:r>
          </a:p>
          <a:p>
            <a:r>
              <a:rPr lang="en-US" dirty="0">
                <a:latin typeface="Times New Roman" pitchFamily="18" charset="0"/>
                <a:cs typeface="Times New Roman" pitchFamily="18" charset="0"/>
              </a:rPr>
              <a:t>7.	    </a:t>
            </a:r>
            <a:r>
              <a:rPr lang="en-US" dirty="0" err="1">
                <a:latin typeface="Times New Roman" pitchFamily="18" charset="0"/>
                <a:cs typeface="Times New Roman" pitchFamily="18" charset="0"/>
              </a:rPr>
              <a:t>reverseMessage</a:t>
            </a:r>
            <a:r>
              <a:rPr lang="en-US" dirty="0">
                <a:latin typeface="Times New Roman" pitchFamily="18" charset="0"/>
                <a:cs typeface="Times New Roman" pitchFamily="18" charset="0"/>
              </a:rPr>
              <a:t>: function () {  </a:t>
            </a:r>
          </a:p>
          <a:p>
            <a:r>
              <a:rPr lang="en-US" dirty="0">
                <a:latin typeface="Times New Roman" pitchFamily="18" charset="0"/>
                <a:cs typeface="Times New Roman" pitchFamily="18" charset="0"/>
              </a:rPr>
              <a:t>8.	      </a:t>
            </a:r>
            <a:r>
              <a:rPr lang="en-US" dirty="0" err="1">
                <a:latin typeface="Times New Roman" pitchFamily="18" charset="0"/>
                <a:cs typeface="Times New Roman" pitchFamily="18" charset="0"/>
              </a:rPr>
              <a:t>thisthis.message</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this.message.split</a:t>
            </a:r>
            <a:r>
              <a:rPr lang="en-US" dirty="0">
                <a:latin typeface="Times New Roman" pitchFamily="18" charset="0"/>
                <a:cs typeface="Times New Roman" pitchFamily="18" charset="0"/>
              </a:rPr>
              <a:t>('').reverse().join('')  </a:t>
            </a:r>
          </a:p>
          <a:p>
            <a:r>
              <a:rPr lang="en-US" dirty="0">
                <a:latin typeface="Times New Roman" pitchFamily="18" charset="0"/>
                <a:cs typeface="Times New Roman" pitchFamily="18" charset="0"/>
              </a:rPr>
              <a:t>9.	    }  </a:t>
            </a:r>
          </a:p>
          <a:p>
            <a:r>
              <a:rPr lang="en-US" dirty="0">
                <a:latin typeface="Times New Roman" pitchFamily="18" charset="0"/>
                <a:cs typeface="Times New Roman" pitchFamily="18" charset="0"/>
              </a:rPr>
              <a:t>10.	  }  </a:t>
            </a:r>
          </a:p>
          <a:p>
            <a:r>
              <a:rPr lang="en-US" dirty="0">
                <a:latin typeface="Times New Roman" pitchFamily="18" charset="0"/>
                <a:cs typeface="Times New Roman" pitchFamily="18" charset="0"/>
              </a:rPr>
              <a:t>11.	}) </a:t>
            </a:r>
          </a:p>
        </p:txBody>
      </p:sp>
      <p:pic>
        <p:nvPicPr>
          <p:cNvPr id="7" name="Picture 6" descr="Vue.js Conditions &amp; Loops"/>
          <p:cNvPicPr/>
          <p:nvPr/>
        </p:nvPicPr>
        <p:blipFill>
          <a:blip r:embed="rId2">
            <a:extLst>
              <a:ext uri="{28A0092B-C50C-407E-A947-70E740481C1C}">
                <a14:useLocalDpi xmlns:a14="http://schemas.microsoft.com/office/drawing/2010/main" val="0"/>
              </a:ext>
            </a:extLst>
          </a:blip>
          <a:srcRect/>
          <a:stretch>
            <a:fillRect/>
          </a:stretch>
        </p:blipFill>
        <p:spPr bwMode="auto">
          <a:xfrm>
            <a:off x="8124092" y="2286000"/>
            <a:ext cx="3347720" cy="3061335"/>
          </a:xfrm>
          <a:prstGeom prst="rect">
            <a:avLst/>
          </a:prstGeom>
          <a:noFill/>
          <a:ln>
            <a:noFill/>
          </a:ln>
        </p:spPr>
      </p:pic>
      <p:sp>
        <p:nvSpPr>
          <p:cNvPr id="8" name="Rectangle 7"/>
          <p:cNvSpPr/>
          <p:nvPr/>
        </p:nvSpPr>
        <p:spPr>
          <a:xfrm>
            <a:off x="1430220" y="4725236"/>
            <a:ext cx="10228385" cy="369332"/>
          </a:xfrm>
          <a:prstGeom prst="rect">
            <a:avLst/>
          </a:prstGeom>
        </p:spPr>
        <p:txBody>
          <a:bodyPr wrap="square">
            <a:spAutoFit/>
          </a:bodyPr>
          <a:lstStyle/>
          <a:p>
            <a:r>
              <a:rPr lang="en-US" dirty="0">
                <a:latin typeface="Times New Roman" pitchFamily="18" charset="0"/>
                <a:cs typeface="Times New Roman" pitchFamily="18" charset="0"/>
              </a:rPr>
              <a:t>After clicking on the "Click Here to Reverse Message" button, the above string will be reversed.</a:t>
            </a:r>
          </a:p>
        </p:txBody>
      </p:sp>
      <p:sp>
        <p:nvSpPr>
          <p:cNvPr id="9" name="Rectangle 8"/>
          <p:cNvSpPr/>
          <p:nvPr/>
        </p:nvSpPr>
        <p:spPr>
          <a:xfrm>
            <a:off x="8124098" y="1447800"/>
            <a:ext cx="934871" cy="369332"/>
          </a:xfrm>
          <a:prstGeom prst="rect">
            <a:avLst/>
          </a:prstGeom>
        </p:spPr>
        <p:txBody>
          <a:bodyPr wrap="none">
            <a:spAutoFit/>
          </a:bodyPr>
          <a:lstStyle/>
          <a:p>
            <a:r>
              <a:rPr lang="en-US" b="1" dirty="0"/>
              <a:t>Output:</a:t>
            </a:r>
            <a:endParaRPr lang="en-US" dirty="0"/>
          </a:p>
        </p:txBody>
      </p:sp>
      <p:sp>
        <p:nvSpPr>
          <p:cNvPr id="10"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Handling User </a:t>
            </a:r>
            <a:r>
              <a:rPr lang="en-US" sz="2400" dirty="0" smtClean="0">
                <a:latin typeface="Times New Roman" pitchFamily="18" charset="0"/>
                <a:cs typeface="Times New Roman" pitchFamily="18" charset="0"/>
              </a:rPr>
              <a:t>Input(Cont..)</a:t>
            </a:r>
            <a:endParaRPr lang="en-US" sz="2400" b="1" dirty="0">
              <a:latin typeface="Times New Roman" pitchFamily="18" charset="0"/>
              <a:cs typeface="Times New Roman" pitchFamily="18" charset="0"/>
            </a:endParaRPr>
          </a:p>
        </p:txBody>
      </p:sp>
      <p:sp>
        <p:nvSpPr>
          <p:cNvPr id="11"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313104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Rectangle 4"/>
          <p:cNvSpPr/>
          <p:nvPr/>
        </p:nvSpPr>
        <p:spPr>
          <a:xfrm>
            <a:off x="1447800" y="889846"/>
            <a:ext cx="9677400" cy="5139869"/>
          </a:xfrm>
          <a:prstGeom prst="rect">
            <a:avLst/>
          </a:prstGeom>
        </p:spPr>
        <p:txBody>
          <a:bodyPr wrap="square">
            <a:spAutoFit/>
          </a:bodyPr>
          <a:lstStyle/>
          <a:p>
            <a:r>
              <a:rPr lang="en-US" sz="2200" b="1" dirty="0">
                <a:latin typeface="Times New Roman" pitchFamily="18" charset="0"/>
                <a:cs typeface="Times New Roman" pitchFamily="18" charset="0"/>
              </a:rPr>
              <a:t>v-model Directive Example</a:t>
            </a:r>
          </a:p>
          <a:p>
            <a:r>
              <a:rPr lang="en-US" dirty="0">
                <a:latin typeface="Times New Roman" pitchFamily="18" charset="0"/>
                <a:cs typeface="Times New Roman" pitchFamily="18" charset="0"/>
              </a:rPr>
              <a:t>The v-model directive is used to make two-way data binding between form input and app state. See the following example</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Index.html file:</a:t>
            </a:r>
          </a:p>
          <a:p>
            <a:r>
              <a:rPr lang="en-US" dirty="0">
                <a:latin typeface="Times New Roman" pitchFamily="18" charset="0"/>
                <a:cs typeface="Times New Roman" pitchFamily="18" charset="0"/>
              </a:rPr>
              <a:t>1.	&lt;html&gt;  </a:t>
            </a:r>
          </a:p>
          <a:p>
            <a:r>
              <a:rPr lang="en-US" dirty="0">
                <a:latin typeface="Times New Roman" pitchFamily="18" charset="0"/>
                <a:cs typeface="Times New Roman" pitchFamily="18" charset="0"/>
              </a:rPr>
              <a:t>2.	    &lt;head&gt;  </a:t>
            </a:r>
          </a:p>
          <a:p>
            <a:r>
              <a:rPr lang="en-US" dirty="0">
                <a:latin typeface="Times New Roman" pitchFamily="18" charset="0"/>
                <a:cs typeface="Times New Roman" pitchFamily="18" charset="0"/>
              </a:rPr>
              <a:t>3.	        &lt;link </a:t>
            </a:r>
            <a:r>
              <a:rPr lang="en-US" dirty="0" err="1">
                <a:latin typeface="Times New Roman" pitchFamily="18" charset="0"/>
                <a:cs typeface="Times New Roman" pitchFamily="18" charset="0"/>
              </a:rPr>
              <a:t>rel</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stylesheet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href</a:t>
            </a:r>
            <a:r>
              <a:rPr lang="en-US" dirty="0">
                <a:latin typeface="Times New Roman" pitchFamily="18" charset="0"/>
                <a:cs typeface="Times New Roman" pitchFamily="18" charset="0"/>
              </a:rPr>
              <a:t>="index.css"&gt;  </a:t>
            </a:r>
          </a:p>
          <a:p>
            <a:r>
              <a:rPr lang="en-US" dirty="0">
                <a:latin typeface="Times New Roman" pitchFamily="18" charset="0"/>
                <a:cs typeface="Times New Roman" pitchFamily="18" charset="0"/>
              </a:rPr>
              <a:t>4.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="https://cdn.jsdelivr.net/</a:t>
            </a:r>
            <a:r>
              <a:rPr lang="en-US" dirty="0" err="1">
                <a:latin typeface="Times New Roman" pitchFamily="18" charset="0"/>
                <a:cs typeface="Times New Roman" pitchFamily="18" charset="0"/>
              </a:rPr>
              <a:t>npm</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dist</a:t>
            </a:r>
            <a:r>
              <a:rPr lang="en-US" dirty="0">
                <a:latin typeface="Times New Roman" pitchFamily="18" charset="0"/>
                <a:cs typeface="Times New Roman" pitchFamily="18" charset="0"/>
              </a:rPr>
              <a:t>/vue.js"&gt;&lt;/script&gt;  </a:t>
            </a:r>
          </a:p>
          <a:p>
            <a:r>
              <a:rPr lang="en-US" dirty="0">
                <a:latin typeface="Times New Roman" pitchFamily="18" charset="0"/>
                <a:cs typeface="Times New Roman" pitchFamily="18" charset="0"/>
              </a:rPr>
              <a:t>5.	    &lt;/head&gt;  </a:t>
            </a:r>
          </a:p>
          <a:p>
            <a:r>
              <a:rPr lang="en-US" dirty="0">
                <a:latin typeface="Times New Roman" pitchFamily="18" charset="0"/>
                <a:cs typeface="Times New Roman" pitchFamily="18" charset="0"/>
              </a:rPr>
              <a:t>6.	    &lt;body&gt;         </a:t>
            </a:r>
          </a:p>
          <a:p>
            <a:r>
              <a:rPr lang="en-US" dirty="0">
                <a:latin typeface="Times New Roman" pitchFamily="18" charset="0"/>
                <a:cs typeface="Times New Roman" pitchFamily="18" charset="0"/>
              </a:rPr>
              <a:t>7.	        &lt;div id="app"&gt;  </a:t>
            </a:r>
          </a:p>
          <a:p>
            <a:r>
              <a:rPr lang="en-US" dirty="0">
                <a:latin typeface="Times New Roman" pitchFamily="18" charset="0"/>
                <a:cs typeface="Times New Roman" pitchFamily="18" charset="0"/>
              </a:rPr>
              <a:t>8.	  &lt;p&gt;{{ message }}&lt;/p&gt;  </a:t>
            </a:r>
          </a:p>
          <a:p>
            <a:r>
              <a:rPr lang="en-US" dirty="0">
                <a:latin typeface="Times New Roman" pitchFamily="18" charset="0"/>
                <a:cs typeface="Times New Roman" pitchFamily="18" charset="0"/>
              </a:rPr>
              <a:t>9.	  &lt;input v-model="message"&gt;  </a:t>
            </a:r>
          </a:p>
          <a:p>
            <a:r>
              <a:rPr lang="en-US" dirty="0">
                <a:latin typeface="Times New Roman" pitchFamily="18" charset="0"/>
                <a:cs typeface="Times New Roman" pitchFamily="18" charset="0"/>
              </a:rPr>
              <a:t>10.	&lt;/div&gt;          </a:t>
            </a:r>
          </a:p>
          <a:p>
            <a:r>
              <a:rPr lang="en-US" dirty="0">
                <a:latin typeface="Times New Roman" pitchFamily="18" charset="0"/>
                <a:cs typeface="Times New Roman" pitchFamily="18" charset="0"/>
              </a:rPr>
              <a:t>11.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="index.js"&gt;&lt;/script&gt;  </a:t>
            </a:r>
          </a:p>
          <a:p>
            <a:r>
              <a:rPr lang="en-US" dirty="0">
                <a:latin typeface="Times New Roman" pitchFamily="18" charset="0"/>
                <a:cs typeface="Times New Roman" pitchFamily="18" charset="0"/>
              </a:rPr>
              <a:t>12.	    &lt;/body&gt;  </a:t>
            </a:r>
          </a:p>
          <a:p>
            <a:r>
              <a:rPr lang="en-US" dirty="0">
                <a:latin typeface="Times New Roman" pitchFamily="18" charset="0"/>
                <a:cs typeface="Times New Roman" pitchFamily="18" charset="0"/>
              </a:rPr>
              <a:t>13.	&lt;/html&gt; </a:t>
            </a:r>
          </a:p>
        </p:txBody>
      </p:sp>
      <p:sp>
        <p:nvSpPr>
          <p:cNvPr id="6"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Handling User Input(Cont..)</a:t>
            </a:r>
            <a:endParaRPr lang="en-US" sz="2400" b="1"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017494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Rectangle 4"/>
          <p:cNvSpPr/>
          <p:nvPr/>
        </p:nvSpPr>
        <p:spPr>
          <a:xfrm>
            <a:off x="2209800" y="762003"/>
            <a:ext cx="6934200" cy="2031325"/>
          </a:xfrm>
          <a:prstGeom prst="rect">
            <a:avLst/>
          </a:prstGeom>
        </p:spPr>
        <p:txBody>
          <a:bodyPr wrap="square">
            <a:spAutoFit/>
          </a:bodyPr>
          <a:lstStyle/>
          <a:p>
            <a:r>
              <a:rPr lang="en-US" dirty="0"/>
              <a:t>Index.js file:</a:t>
            </a:r>
          </a:p>
          <a:p>
            <a:r>
              <a:rPr lang="en-US" dirty="0"/>
              <a:t>1.	</a:t>
            </a:r>
            <a:r>
              <a:rPr lang="en-US" dirty="0" err="1"/>
              <a:t>var</a:t>
            </a:r>
            <a:r>
              <a:rPr lang="en-US" dirty="0"/>
              <a:t> app6 = new </a:t>
            </a:r>
            <a:r>
              <a:rPr lang="en-US" dirty="0" err="1"/>
              <a:t>Vue</a:t>
            </a:r>
            <a:r>
              <a:rPr lang="en-US" dirty="0"/>
              <a:t>({  </a:t>
            </a:r>
          </a:p>
          <a:p>
            <a:r>
              <a:rPr lang="en-US" dirty="0"/>
              <a:t>2.	  el: '#app',  </a:t>
            </a:r>
          </a:p>
          <a:p>
            <a:r>
              <a:rPr lang="en-US" dirty="0"/>
              <a:t>3.	  data: {  </a:t>
            </a:r>
          </a:p>
          <a:p>
            <a:r>
              <a:rPr lang="en-US" dirty="0"/>
              <a:t>4.	    message: 'Two way data binding!'  </a:t>
            </a:r>
          </a:p>
          <a:p>
            <a:r>
              <a:rPr lang="en-US" dirty="0"/>
              <a:t>5.	  }  </a:t>
            </a:r>
          </a:p>
          <a:p>
            <a:r>
              <a:rPr lang="en-US" dirty="0"/>
              <a:t>6.	})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063" y="3581408"/>
            <a:ext cx="33655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3546230"/>
            <a:ext cx="3429000" cy="216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241061" y="4800604"/>
            <a:ext cx="9493739" cy="646331"/>
          </a:xfrm>
          <a:prstGeom prst="rect">
            <a:avLst/>
          </a:prstGeom>
        </p:spPr>
        <p:txBody>
          <a:bodyPr wrap="square">
            <a:spAutoFit/>
          </a:bodyPr>
          <a:lstStyle/>
          <a:p>
            <a:r>
              <a:rPr lang="en-US" dirty="0"/>
              <a:t>You will see the automatic synchronization of data in the above example. When you change the data in one component, the change will be reflected in both components. </a:t>
            </a:r>
          </a:p>
        </p:txBody>
      </p:sp>
      <p:sp>
        <p:nvSpPr>
          <p:cNvPr id="7" name="Rectangle 6"/>
          <p:cNvSpPr/>
          <p:nvPr/>
        </p:nvSpPr>
        <p:spPr>
          <a:xfrm>
            <a:off x="2187846" y="3059668"/>
            <a:ext cx="934871" cy="369332"/>
          </a:xfrm>
          <a:prstGeom prst="rect">
            <a:avLst/>
          </a:prstGeom>
        </p:spPr>
        <p:txBody>
          <a:bodyPr wrap="none">
            <a:spAutoFit/>
          </a:bodyPr>
          <a:lstStyle/>
          <a:p>
            <a:r>
              <a:rPr lang="en-US" b="1" dirty="0"/>
              <a:t>Output:</a:t>
            </a:r>
            <a:endParaRPr lang="en-US" dirty="0"/>
          </a:p>
        </p:txBody>
      </p:sp>
      <p:sp>
        <p:nvSpPr>
          <p:cNvPr id="10"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Handling User Input(Cont..)</a:t>
            </a:r>
            <a:endParaRPr lang="en-US" sz="2400" b="1" dirty="0">
              <a:latin typeface="Times New Roman" pitchFamily="18" charset="0"/>
              <a:cs typeface="Times New Roman" pitchFamily="18" charset="0"/>
            </a:endParaRPr>
          </a:p>
        </p:txBody>
      </p:sp>
      <p:sp>
        <p:nvSpPr>
          <p:cNvPr id="11"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098573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FBF77E-0CB7-4F3F-BA47-F4A22493260B}"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Vue.js Events</a:t>
            </a:r>
            <a:endParaRPr lang="en-US" sz="2400" b="1" dirty="0">
              <a:latin typeface="Times New Roman" pitchFamily="18" charset="0"/>
              <a:cs typeface="Times New Roman" pitchFamily="18" charset="0"/>
            </a:endParaRP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377463" y="1138276"/>
            <a:ext cx="10668000" cy="1477328"/>
          </a:xfrm>
          <a:prstGeom prst="rect">
            <a:avLst/>
          </a:prstGeom>
          <a:solidFill>
            <a:schemeClr val="accent3">
              <a:lumMod val="40000"/>
              <a:lumOff val="60000"/>
            </a:schemeClr>
          </a:solidFill>
          <a:ln w="28575">
            <a:solidFill>
              <a:schemeClr val="tx1"/>
            </a:solidFill>
          </a:ln>
        </p:spPr>
        <p:txBody>
          <a:bodyPr wrap="square">
            <a:spAutoFit/>
          </a:bodyPr>
          <a:lstStyle/>
          <a:p>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Vue.js, Events are used to respond to an action. Suppose, you have to build a dynamic website using Vue.js then you'll most likely want it to be able to respond to events.</a:t>
            </a:r>
          </a:p>
          <a:p>
            <a:r>
              <a:rPr lang="en-US" dirty="0">
                <a:latin typeface="Times New Roman" pitchFamily="18" charset="0"/>
                <a:cs typeface="Times New Roman" pitchFamily="18" charset="0"/>
              </a:rPr>
              <a:t>For example, if your Vue.js website has clickable buttons, forms, etc., you would surely want that if a user clicks a </a:t>
            </a:r>
            <a:r>
              <a:rPr lang="en-US" dirty="0" smtClean="0">
                <a:latin typeface="Times New Roman" pitchFamily="18" charset="0"/>
                <a:cs typeface="Times New Roman" pitchFamily="18" charset="0"/>
              </a:rPr>
              <a:t>butto</a:t>
            </a:r>
            <a:r>
              <a:rPr lang="en-US" dirty="0">
                <a:latin typeface="Times New Roman" pitchFamily="18" charset="0"/>
                <a:cs typeface="Times New Roman" pitchFamily="18" charset="0"/>
              </a:rPr>
              <a:t>Vue.js Event Handling</a:t>
            </a:r>
            <a:endParaRPr lang="en-US" b="1" dirty="0">
              <a:latin typeface="Times New Roman" pitchFamily="18" charset="0"/>
              <a:cs typeface="Times New Roman" pitchFamily="18" charset="0"/>
            </a:endParaRPr>
          </a:p>
          <a:p>
            <a:r>
              <a:rPr lang="en-US" dirty="0" smtClean="0">
                <a:latin typeface="Times New Roman" pitchFamily="18" charset="0"/>
                <a:cs typeface="Times New Roman" pitchFamily="18" charset="0"/>
              </a:rPr>
              <a:t>n</a:t>
            </a:r>
            <a:r>
              <a:rPr lang="en-US" dirty="0">
                <a:latin typeface="Times New Roman" pitchFamily="18" charset="0"/>
                <a:cs typeface="Times New Roman" pitchFamily="18" charset="0"/>
              </a:rPr>
              <a:t>, submits a form, or even moves their mouse Vue.js website would respond somehow</a:t>
            </a:r>
            <a:endParaRPr lang="en-US" u="sng" dirty="0" smtClean="0">
              <a:solidFill>
                <a:schemeClr val="accent6">
                  <a:lumMod val="75000"/>
                </a:schemeClr>
              </a:solidFill>
              <a:latin typeface="Times New Roman" pitchFamily="18" charset="0"/>
              <a:cs typeface="Times New Roman" pitchFamily="18" charset="0"/>
            </a:endParaRPr>
          </a:p>
        </p:txBody>
      </p:sp>
      <p:sp>
        <p:nvSpPr>
          <p:cNvPr id="8" name="Rectangle 7"/>
          <p:cNvSpPr/>
          <p:nvPr/>
        </p:nvSpPr>
        <p:spPr>
          <a:xfrm>
            <a:off x="1377463" y="3276601"/>
            <a:ext cx="2895088" cy="430887"/>
          </a:xfrm>
          <a:prstGeom prst="rect">
            <a:avLst/>
          </a:prstGeom>
        </p:spPr>
        <p:txBody>
          <a:bodyPr wrap="none">
            <a:spAutoFit/>
          </a:bodyPr>
          <a:lstStyle/>
          <a:p>
            <a:r>
              <a:rPr lang="en-US" sz="2200" b="1" dirty="0">
                <a:latin typeface="Times New Roman" pitchFamily="18" charset="0"/>
                <a:cs typeface="Times New Roman" pitchFamily="18" charset="0"/>
              </a:rPr>
              <a:t>Vue.js Event Handling</a:t>
            </a:r>
          </a:p>
        </p:txBody>
      </p:sp>
      <p:sp>
        <p:nvSpPr>
          <p:cNvPr id="9" name="Rectangle 8"/>
          <p:cNvSpPr/>
          <p:nvPr/>
        </p:nvSpPr>
        <p:spPr>
          <a:xfrm>
            <a:off x="1395049" y="4038604"/>
            <a:ext cx="10738339" cy="923330"/>
          </a:xfrm>
          <a:prstGeom prst="rect">
            <a:avLst/>
          </a:prstGeom>
          <a:solidFill>
            <a:schemeClr val="accent3">
              <a:lumMod val="40000"/>
              <a:lumOff val="60000"/>
            </a:schemeClr>
          </a:solidFill>
          <a:ln w="28575">
            <a:solidFill>
              <a:schemeClr val="tx1"/>
            </a:solidFill>
          </a:ln>
        </p:spPr>
        <p:txBody>
          <a:bodyPr wrap="square">
            <a:spAutoFit/>
          </a:bodyPr>
          <a:lstStyle/>
          <a:p>
            <a:r>
              <a:rPr lang="en-US" dirty="0">
                <a:latin typeface="Times New Roman" pitchFamily="18" charset="0"/>
                <a:cs typeface="Times New Roman" pitchFamily="18" charset="0"/>
              </a:rPr>
              <a:t>To handle an event with </a:t>
            </a:r>
            <a:r>
              <a:rPr lang="en-US" u="sng" dirty="0">
                <a:latin typeface="Times New Roman" pitchFamily="18" charset="0"/>
                <a:cs typeface="Times New Roman" pitchFamily="18" charset="0"/>
                <a:hlinkClick r:id="rId2"/>
              </a:rPr>
              <a:t>Vue.js</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 we </a:t>
            </a:r>
            <a:r>
              <a:rPr lang="en-US" dirty="0">
                <a:latin typeface="Times New Roman" pitchFamily="18" charset="0"/>
                <a:cs typeface="Times New Roman" pitchFamily="18" charset="0"/>
              </a:rPr>
              <a:t>have to add the v-on directive to the relevant DOM element. For example, if you want to handle a click on a button element then you should add the following code to your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template:</a:t>
            </a:r>
          </a:p>
        </p:txBody>
      </p:sp>
      <p:sp>
        <p:nvSpPr>
          <p:cNvPr id="10"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42015667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84988F-F8B7-46B4-BCB1-862AD6D610F3}"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Types of Vue.js events that you can handle</a:t>
            </a:r>
            <a:endParaRPr lang="en-US" sz="2400" b="1" dirty="0">
              <a:latin typeface="Times New Roman" pitchFamily="18" charset="0"/>
              <a:cs typeface="Times New Roman" pitchFamily="18" charset="0"/>
            </a:endParaRPr>
          </a:p>
        </p:txBody>
      </p:sp>
      <p:sp>
        <p:nvSpPr>
          <p:cNvPr id="2" name="Rectangle 1"/>
          <p:cNvSpPr/>
          <p:nvPr/>
        </p:nvSpPr>
        <p:spPr>
          <a:xfrm>
            <a:off x="1447800" y="1295401"/>
            <a:ext cx="9906000" cy="3416320"/>
          </a:xfrm>
          <a:prstGeom prst="rect">
            <a:avLst/>
          </a:prstGeom>
        </p:spPr>
        <p:txBody>
          <a:bodyPr wrap="square">
            <a:spAutoFit/>
          </a:bodyPr>
          <a:lstStyle/>
          <a:p>
            <a:r>
              <a:rPr lang="en-US" dirty="0">
                <a:latin typeface="Times New Roman" pitchFamily="18" charset="0"/>
                <a:cs typeface="Times New Roman" pitchFamily="18" charset="0"/>
              </a:rPr>
              <a:t>You can handle a lot of other Vue.js DOM events besides click. Vue.js can handle any kind of web or mobile native events as well as custom events. The most common events that are generally used to be handled:</a:t>
            </a:r>
          </a:p>
          <a:p>
            <a:r>
              <a:rPr lang="en-US" dirty="0">
                <a:latin typeface="Times New Roman" pitchFamily="18" charset="0"/>
                <a:cs typeface="Times New Roman" pitchFamily="18" charset="0"/>
              </a:rPr>
              <a:t>o	submit</a:t>
            </a:r>
          </a:p>
          <a:p>
            <a:r>
              <a:rPr lang="en-US" dirty="0">
                <a:latin typeface="Times New Roman" pitchFamily="18" charset="0"/>
                <a:cs typeface="Times New Roman" pitchFamily="18" charset="0"/>
              </a:rPr>
              <a:t>o	</a:t>
            </a:r>
            <a:r>
              <a:rPr lang="en-US" dirty="0" err="1">
                <a:latin typeface="Times New Roman" pitchFamily="18" charset="0"/>
                <a:cs typeface="Times New Roman" pitchFamily="18" charset="0"/>
              </a:rPr>
              <a:t>keyup</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o	drag</a:t>
            </a:r>
          </a:p>
          <a:p>
            <a:r>
              <a:rPr lang="en-US" dirty="0">
                <a:latin typeface="Times New Roman" pitchFamily="18" charset="0"/>
                <a:cs typeface="Times New Roman" pitchFamily="18" charset="0"/>
              </a:rPr>
              <a:t>o	scroll</a:t>
            </a:r>
          </a:p>
          <a:p>
            <a:r>
              <a:rPr lang="en-US" dirty="0">
                <a:latin typeface="Times New Roman" pitchFamily="18" charset="0"/>
                <a:cs typeface="Times New Roman" pitchFamily="18" charset="0"/>
              </a:rPr>
              <a:t>o	error</a:t>
            </a:r>
          </a:p>
          <a:p>
            <a:r>
              <a:rPr lang="en-US" dirty="0">
                <a:latin typeface="Times New Roman" pitchFamily="18" charset="0"/>
                <a:cs typeface="Times New Roman" pitchFamily="18" charset="0"/>
              </a:rPr>
              <a:t>o	abort</a:t>
            </a:r>
          </a:p>
          <a:p>
            <a:r>
              <a:rPr lang="en-US" dirty="0">
                <a:latin typeface="Times New Roman" pitchFamily="18" charset="0"/>
                <a:cs typeface="Times New Roman" pitchFamily="18" charset="0"/>
              </a:rPr>
              <a:t>o	</a:t>
            </a:r>
            <a:r>
              <a:rPr lang="en-US" dirty="0" err="1">
                <a:latin typeface="Times New Roman" pitchFamily="18" charset="0"/>
                <a:cs typeface="Times New Roman" pitchFamily="18" charset="0"/>
              </a:rPr>
              <a:t>mouseover</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o	</a:t>
            </a:r>
            <a:r>
              <a:rPr lang="en-US" dirty="0" err="1">
                <a:latin typeface="Times New Roman" pitchFamily="18" charset="0"/>
                <a:cs typeface="Times New Roman" pitchFamily="18" charset="0"/>
              </a:rPr>
              <a:t>mouseout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o	load etc.</a:t>
            </a: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4487284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C65114-EDA2-419C-8829-AB7349D988E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Event Handling Methods</a:t>
            </a:r>
          </a:p>
        </p:txBody>
      </p:sp>
      <p:sp>
        <p:nvSpPr>
          <p:cNvPr id="9" name="Rectangle 8"/>
          <p:cNvSpPr/>
          <p:nvPr/>
        </p:nvSpPr>
        <p:spPr>
          <a:xfrm>
            <a:off x="1441939" y="990602"/>
            <a:ext cx="10363200" cy="5139869"/>
          </a:xfrm>
          <a:prstGeom prst="rect">
            <a:avLst/>
          </a:prstGeom>
        </p:spPr>
        <p:txBody>
          <a:bodyPr wrap="square">
            <a:spAutoFit/>
          </a:bodyPr>
          <a:lstStyle/>
          <a:p>
            <a:r>
              <a:rPr lang="en-US" sz="2200" b="1" dirty="0">
                <a:latin typeface="Times New Roman" pitchFamily="18" charset="0"/>
                <a:cs typeface="Times New Roman" pitchFamily="18" charset="0"/>
              </a:rPr>
              <a:t>Click </a:t>
            </a:r>
            <a:r>
              <a:rPr lang="en-US" sz="2200" b="1" dirty="0" smtClean="0">
                <a:latin typeface="Times New Roman" pitchFamily="18" charset="0"/>
                <a:cs typeface="Times New Roman" pitchFamily="18" charset="0"/>
              </a:rPr>
              <a:t>Event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See the following example to demonstrate the click event handling in Vue.js</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Index.html file:</a:t>
            </a:r>
          </a:p>
          <a:p>
            <a:r>
              <a:rPr lang="en-US" dirty="0">
                <a:latin typeface="Times New Roman" pitchFamily="18" charset="0"/>
                <a:cs typeface="Times New Roman" pitchFamily="18" charset="0"/>
              </a:rPr>
              <a:t>1.	&lt;html&gt;  </a:t>
            </a:r>
          </a:p>
          <a:p>
            <a:r>
              <a:rPr lang="en-US" dirty="0">
                <a:latin typeface="Times New Roman" pitchFamily="18" charset="0"/>
                <a:cs typeface="Times New Roman" pitchFamily="18" charset="0"/>
              </a:rPr>
              <a:t>2.	   &lt;head&gt;  </a:t>
            </a:r>
          </a:p>
          <a:p>
            <a:r>
              <a:rPr lang="en-US" dirty="0">
                <a:latin typeface="Times New Roman" pitchFamily="18" charset="0"/>
                <a:cs typeface="Times New Roman" pitchFamily="18" charset="0"/>
              </a:rPr>
              <a:t>3.	      &lt;title&gt;Vue.js Event Handling&lt;/title&gt;  </a:t>
            </a:r>
          </a:p>
          <a:p>
            <a:r>
              <a:rPr lang="en-US" dirty="0">
                <a:latin typeface="Times New Roman" pitchFamily="18" charset="0"/>
                <a:cs typeface="Times New Roman" pitchFamily="18" charset="0"/>
              </a:rPr>
              <a:t>4.	      &lt;link </a:t>
            </a:r>
            <a:r>
              <a:rPr lang="en-US" dirty="0" err="1">
                <a:latin typeface="Times New Roman" pitchFamily="18" charset="0"/>
                <a:cs typeface="Times New Roman" pitchFamily="18" charset="0"/>
              </a:rPr>
              <a:t>rel</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stylesheet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href</a:t>
            </a:r>
            <a:r>
              <a:rPr lang="en-US" dirty="0">
                <a:latin typeface="Times New Roman" pitchFamily="18" charset="0"/>
                <a:cs typeface="Times New Roman" pitchFamily="18" charset="0"/>
              </a:rPr>
              <a:t>="index.css"&gt;  </a:t>
            </a:r>
          </a:p>
          <a:p>
            <a:r>
              <a:rPr lang="en-US" dirty="0">
                <a:latin typeface="Times New Roman" pitchFamily="18" charset="0"/>
                <a:cs typeface="Times New Roman" pitchFamily="18" charset="0"/>
              </a:rPr>
              <a:t>5.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="https://cdn.jsdelivr.net/</a:t>
            </a:r>
            <a:r>
              <a:rPr lang="en-US" dirty="0" err="1">
                <a:latin typeface="Times New Roman" pitchFamily="18" charset="0"/>
                <a:cs typeface="Times New Roman" pitchFamily="18" charset="0"/>
              </a:rPr>
              <a:t>npm</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dist</a:t>
            </a:r>
            <a:r>
              <a:rPr lang="en-US" dirty="0">
                <a:latin typeface="Times New Roman" pitchFamily="18" charset="0"/>
                <a:cs typeface="Times New Roman" pitchFamily="18" charset="0"/>
              </a:rPr>
              <a:t>/vue.js"&gt;&lt;/script&gt;  </a:t>
            </a:r>
          </a:p>
          <a:p>
            <a:r>
              <a:rPr lang="en-US" dirty="0">
                <a:latin typeface="Times New Roman" pitchFamily="18" charset="0"/>
                <a:cs typeface="Times New Roman" pitchFamily="18" charset="0"/>
              </a:rPr>
              <a:t>6.	    &lt;/head&gt;  </a:t>
            </a:r>
          </a:p>
          <a:p>
            <a:r>
              <a:rPr lang="en-US" dirty="0">
                <a:latin typeface="Times New Roman" pitchFamily="18" charset="0"/>
                <a:cs typeface="Times New Roman" pitchFamily="18" charset="0"/>
              </a:rPr>
              <a:t>7.	    &lt;body&gt;  </a:t>
            </a:r>
          </a:p>
          <a:p>
            <a:r>
              <a:rPr lang="en-US" dirty="0">
                <a:latin typeface="Times New Roman" pitchFamily="18" charset="0"/>
                <a:cs typeface="Times New Roman" pitchFamily="18" charset="0"/>
              </a:rPr>
              <a:t>8.	      &lt;div id="app"&gt;  </a:t>
            </a:r>
          </a:p>
          <a:p>
            <a:r>
              <a:rPr lang="en-US" dirty="0">
                <a:latin typeface="Times New Roman" pitchFamily="18" charset="0"/>
                <a:cs typeface="Times New Roman" pitchFamily="18" charset="0"/>
              </a:rPr>
              <a:t>9.	  &lt;button </a:t>
            </a:r>
            <a:r>
              <a:rPr lang="en-US" dirty="0" err="1">
                <a:latin typeface="Times New Roman" pitchFamily="18" charset="0"/>
                <a:cs typeface="Times New Roman" pitchFamily="18" charset="0"/>
              </a:rPr>
              <a:t>v-on:click</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displaynumbers</a:t>
            </a:r>
            <a:r>
              <a:rPr lang="en-US" dirty="0">
                <a:latin typeface="Times New Roman" pitchFamily="18" charset="0"/>
                <a:cs typeface="Times New Roman" pitchFamily="18" charset="0"/>
              </a:rPr>
              <a:t>"&gt;Click Me to Add No.&lt;/button&gt;  </a:t>
            </a:r>
          </a:p>
          <a:p>
            <a:r>
              <a:rPr lang="en-US" dirty="0">
                <a:latin typeface="Times New Roman" pitchFamily="18" charset="0"/>
                <a:cs typeface="Times New Roman" pitchFamily="18" charset="0"/>
              </a:rPr>
              <a:t>10.	         &lt;h2&gt; Add Number 100 + 200 = {{total}}&lt;/h2&gt;  </a:t>
            </a:r>
          </a:p>
          <a:p>
            <a:r>
              <a:rPr lang="en-US" dirty="0">
                <a:latin typeface="Times New Roman" pitchFamily="18" charset="0"/>
                <a:cs typeface="Times New Roman" pitchFamily="18" charset="0"/>
              </a:rPr>
              <a:t>11.	      &lt;/div&gt;  </a:t>
            </a:r>
          </a:p>
          <a:p>
            <a:r>
              <a:rPr lang="en-US" dirty="0">
                <a:latin typeface="Times New Roman" pitchFamily="18" charset="0"/>
                <a:cs typeface="Times New Roman" pitchFamily="18" charset="0"/>
              </a:rPr>
              <a:t>12.	      &lt;script </a:t>
            </a:r>
            <a:r>
              <a:rPr lang="en-US" dirty="0" err="1">
                <a:latin typeface="Times New Roman" pitchFamily="18" charset="0"/>
                <a:cs typeface="Times New Roman" pitchFamily="18" charset="0"/>
              </a:rPr>
              <a:t>src</a:t>
            </a:r>
            <a:r>
              <a:rPr lang="en-US" dirty="0">
                <a:latin typeface="Times New Roman" pitchFamily="18" charset="0"/>
                <a:cs typeface="Times New Roman" pitchFamily="18" charset="0"/>
              </a:rPr>
              <a:t>="index.js"&gt;&lt;/script&gt;  </a:t>
            </a:r>
          </a:p>
          <a:p>
            <a:r>
              <a:rPr lang="en-US" dirty="0">
                <a:latin typeface="Times New Roman" pitchFamily="18" charset="0"/>
                <a:cs typeface="Times New Roman" pitchFamily="18" charset="0"/>
              </a:rPr>
              <a:t>13.	   &lt;/body&gt;  </a:t>
            </a:r>
          </a:p>
          <a:p>
            <a:r>
              <a:rPr lang="en-US" dirty="0">
                <a:latin typeface="Times New Roman" pitchFamily="18" charset="0"/>
                <a:cs typeface="Times New Roman" pitchFamily="18" charset="0"/>
              </a:rPr>
              <a:t>14.	&lt;/html&gt; </a:t>
            </a: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4920406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Rectangle 4"/>
          <p:cNvSpPr/>
          <p:nvPr/>
        </p:nvSpPr>
        <p:spPr>
          <a:xfrm>
            <a:off x="1447800" y="893913"/>
            <a:ext cx="8991600" cy="4323518"/>
          </a:xfrm>
          <a:prstGeom prst="rect">
            <a:avLst/>
          </a:prstGeom>
        </p:spPr>
        <p:txBody>
          <a:bodyPr wrap="square">
            <a:spAutoFit/>
          </a:bodyPr>
          <a:lstStyle/>
          <a:p>
            <a:r>
              <a:rPr lang="en-US" dirty="0">
                <a:latin typeface="Times New Roman" pitchFamily="18" charset="0"/>
                <a:cs typeface="Times New Roman" pitchFamily="18" charset="0"/>
              </a:rPr>
              <a:t>Index.js file:</a:t>
            </a:r>
          </a:p>
          <a:p>
            <a:r>
              <a:rPr lang="en-US" dirty="0">
                <a:latin typeface="Times New Roman" pitchFamily="18" charset="0"/>
                <a:cs typeface="Times New Roman" pitchFamily="18" charset="0"/>
              </a:rPr>
              <a:t>1.	</a:t>
            </a:r>
            <a:r>
              <a:rPr lang="en-US" dirty="0" err="1">
                <a:latin typeface="Times New Roman" pitchFamily="18" charset="0"/>
                <a:cs typeface="Times New Roman" pitchFamily="18" charset="0"/>
              </a:rPr>
              <a:t>var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vm</a:t>
            </a:r>
            <a:r>
              <a:rPr lang="en-US" dirty="0">
                <a:latin typeface="Times New Roman" pitchFamily="18" charset="0"/>
                <a:cs typeface="Times New Roman" pitchFamily="18" charset="0"/>
              </a:rPr>
              <a:t> = new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2.	            el: "#app",  </a:t>
            </a:r>
          </a:p>
          <a:p>
            <a:r>
              <a:rPr lang="en-US" dirty="0">
                <a:latin typeface="Times New Roman" pitchFamily="18" charset="0"/>
                <a:cs typeface="Times New Roman" pitchFamily="18" charset="0"/>
              </a:rPr>
              <a:t>3.	            data: {  </a:t>
            </a:r>
          </a:p>
          <a:p>
            <a:r>
              <a:rPr lang="en-US" dirty="0">
                <a:latin typeface="Times New Roman" pitchFamily="18" charset="0"/>
                <a:cs typeface="Times New Roman" pitchFamily="18" charset="0"/>
              </a:rPr>
              <a:t>4.	               num1: 50,  </a:t>
            </a:r>
          </a:p>
          <a:p>
            <a:r>
              <a:rPr lang="en-US" dirty="0">
                <a:latin typeface="Times New Roman" pitchFamily="18" charset="0"/>
                <a:cs typeface="Times New Roman" pitchFamily="18" charset="0"/>
              </a:rPr>
              <a:t>5.	               num2 : 100,  </a:t>
            </a:r>
          </a:p>
          <a:p>
            <a:r>
              <a:rPr lang="en-US" dirty="0">
                <a:latin typeface="Times New Roman" pitchFamily="18" charset="0"/>
                <a:cs typeface="Times New Roman" pitchFamily="18" charset="0"/>
              </a:rPr>
              <a:t>6.	               total : ''  </a:t>
            </a:r>
          </a:p>
          <a:p>
            <a:r>
              <a:rPr lang="en-US" dirty="0">
                <a:latin typeface="Times New Roman" pitchFamily="18" charset="0"/>
                <a:cs typeface="Times New Roman" pitchFamily="18" charset="0"/>
              </a:rPr>
              <a:t>7.	            },  </a:t>
            </a:r>
          </a:p>
          <a:p>
            <a:r>
              <a:rPr lang="en-US" dirty="0">
                <a:latin typeface="Times New Roman" pitchFamily="18" charset="0"/>
                <a:cs typeface="Times New Roman" pitchFamily="18" charset="0"/>
              </a:rPr>
              <a:t>8.	            methods : {  </a:t>
            </a:r>
          </a:p>
          <a:p>
            <a:r>
              <a:rPr lang="en-US" dirty="0">
                <a:latin typeface="Times New Roman" pitchFamily="18" charset="0"/>
                <a:cs typeface="Times New Roman" pitchFamily="18" charset="0"/>
              </a:rPr>
              <a:t>9.	               </a:t>
            </a:r>
            <a:r>
              <a:rPr lang="en-US" dirty="0" err="1">
                <a:latin typeface="Times New Roman" pitchFamily="18" charset="0"/>
                <a:cs typeface="Times New Roman" pitchFamily="18" charset="0"/>
              </a:rPr>
              <a:t>displaynumbers</a:t>
            </a:r>
            <a:r>
              <a:rPr lang="en-US" dirty="0">
                <a:latin typeface="Times New Roman" pitchFamily="18" charset="0"/>
                <a:cs typeface="Times New Roman" pitchFamily="18" charset="0"/>
              </a:rPr>
              <a:t> : function(event) {  </a:t>
            </a:r>
          </a:p>
          <a:p>
            <a:r>
              <a:rPr lang="en-US" dirty="0">
                <a:latin typeface="Times New Roman" pitchFamily="18" charset="0"/>
                <a:cs typeface="Times New Roman" pitchFamily="18" charset="0"/>
              </a:rPr>
              <a:t>10.	                  console.log(event);  </a:t>
            </a:r>
          </a:p>
          <a:p>
            <a:r>
              <a:rPr lang="en-US" dirty="0">
                <a:latin typeface="Times New Roman" pitchFamily="18" charset="0"/>
                <a:cs typeface="Times New Roman" pitchFamily="18" charset="0"/>
              </a:rPr>
              <a:t>11.	                  return </a:t>
            </a:r>
            <a:r>
              <a:rPr lang="en-US" dirty="0" err="1">
                <a:latin typeface="Times New Roman" pitchFamily="18" charset="0"/>
                <a:cs typeface="Times New Roman" pitchFamily="18" charset="0"/>
              </a:rPr>
              <a:t>thisthis.total</a:t>
            </a:r>
            <a:r>
              <a:rPr lang="en-US" dirty="0">
                <a:latin typeface="Times New Roman" pitchFamily="18" charset="0"/>
                <a:cs typeface="Times New Roman" pitchFamily="18" charset="0"/>
              </a:rPr>
              <a:t> =  this.num1+ this.num2;  </a:t>
            </a:r>
          </a:p>
          <a:p>
            <a:r>
              <a:rPr lang="en-US" dirty="0">
                <a:latin typeface="Times New Roman" pitchFamily="18" charset="0"/>
                <a:cs typeface="Times New Roman" pitchFamily="18" charset="0"/>
              </a:rPr>
              <a:t>12.	               }  </a:t>
            </a:r>
          </a:p>
          <a:p>
            <a:r>
              <a:rPr lang="en-US" dirty="0">
                <a:latin typeface="Times New Roman" pitchFamily="18" charset="0"/>
                <a:cs typeface="Times New Roman" pitchFamily="18" charset="0"/>
              </a:rPr>
              <a:t>13.	            },  </a:t>
            </a:r>
          </a:p>
          <a:p>
            <a:r>
              <a:rPr lang="en-US" dirty="0">
                <a:latin typeface="Times New Roman" pitchFamily="18" charset="0"/>
                <a:cs typeface="Times New Roman" pitchFamily="18" charset="0"/>
              </a:rPr>
              <a:t>14.	         }) </a:t>
            </a:r>
          </a:p>
        </p:txBody>
      </p:sp>
      <p:sp>
        <p:nvSpPr>
          <p:cNvPr id="6" name="Rectangle 5"/>
          <p:cNvSpPr/>
          <p:nvPr/>
        </p:nvSpPr>
        <p:spPr>
          <a:xfrm>
            <a:off x="1524000" y="5361728"/>
            <a:ext cx="5945858" cy="369332"/>
          </a:xfrm>
          <a:prstGeom prst="rect">
            <a:avLst/>
          </a:prstGeom>
        </p:spPr>
        <p:txBody>
          <a:bodyPr wrap="none">
            <a:spAutoFit/>
          </a:bodyPr>
          <a:lstStyle/>
          <a:p>
            <a:r>
              <a:rPr lang="en-US" dirty="0">
                <a:latin typeface="Times New Roman" pitchFamily="18" charset="0"/>
                <a:cs typeface="Times New Roman" pitchFamily="18" charset="0"/>
              </a:rPr>
              <a:t>Let's use a simple CSS file to make the output more attractive.</a:t>
            </a:r>
          </a:p>
        </p:txBody>
      </p:sp>
      <p:sp>
        <p:nvSpPr>
          <p:cNvPr id="7"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Event Handling </a:t>
            </a:r>
            <a:r>
              <a:rPr lang="en-US" sz="2400" dirty="0" smtClean="0">
                <a:latin typeface="Times New Roman" pitchFamily="18" charset="0"/>
                <a:cs typeface="Times New Roman" pitchFamily="18" charset="0"/>
              </a:rPr>
              <a:t>Methods(</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0243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5" name="Rectangle 4"/>
          <p:cNvSpPr/>
          <p:nvPr/>
        </p:nvSpPr>
        <p:spPr>
          <a:xfrm>
            <a:off x="1447800" y="838200"/>
            <a:ext cx="7239000" cy="1477328"/>
          </a:xfrm>
          <a:prstGeom prst="rect">
            <a:avLst/>
          </a:prstGeom>
        </p:spPr>
        <p:txBody>
          <a:bodyPr wrap="square">
            <a:spAutoFit/>
          </a:bodyPr>
          <a:lstStyle/>
          <a:p>
            <a:r>
              <a:rPr lang="en-US" dirty="0">
                <a:latin typeface="Times New Roman" pitchFamily="18" charset="0"/>
                <a:cs typeface="Times New Roman" pitchFamily="18" charset="0"/>
              </a:rPr>
              <a:t>Index.css file:</a:t>
            </a:r>
          </a:p>
          <a:p>
            <a:r>
              <a:rPr lang="en-US" dirty="0">
                <a:latin typeface="Times New Roman" pitchFamily="18" charset="0"/>
                <a:cs typeface="Times New Roman" pitchFamily="18" charset="0"/>
              </a:rPr>
              <a:t>1.	html, body {  </a:t>
            </a:r>
          </a:p>
          <a:p>
            <a:r>
              <a:rPr lang="en-US" dirty="0">
                <a:latin typeface="Times New Roman" pitchFamily="18" charset="0"/>
                <a:cs typeface="Times New Roman" pitchFamily="18" charset="0"/>
              </a:rPr>
              <a:t>2.	    margin: 5px;  </a:t>
            </a:r>
          </a:p>
          <a:p>
            <a:r>
              <a:rPr lang="en-US" dirty="0">
                <a:latin typeface="Times New Roman" pitchFamily="18" charset="0"/>
                <a:cs typeface="Times New Roman" pitchFamily="18" charset="0"/>
              </a:rPr>
              <a:t>3.	    padding: 0;  </a:t>
            </a:r>
          </a:p>
          <a:p>
            <a:r>
              <a:rPr lang="en-US" dirty="0">
                <a:latin typeface="Times New Roman" pitchFamily="18" charset="0"/>
                <a:cs typeface="Times New Roman" pitchFamily="18" charset="0"/>
              </a:rPr>
              <a:t>4.	} </a:t>
            </a:r>
          </a:p>
        </p:txBody>
      </p:sp>
      <p:sp>
        <p:nvSpPr>
          <p:cNvPr id="6" name="Rectangle 5"/>
          <p:cNvSpPr/>
          <p:nvPr/>
        </p:nvSpPr>
        <p:spPr>
          <a:xfrm>
            <a:off x="1524000" y="2459384"/>
            <a:ext cx="10363200" cy="369332"/>
          </a:xfrm>
          <a:prstGeom prst="rect">
            <a:avLst/>
          </a:prstGeom>
        </p:spPr>
        <p:txBody>
          <a:bodyPr wrap="square">
            <a:spAutoFit/>
          </a:bodyPr>
          <a:lstStyle/>
          <a:p>
            <a:r>
              <a:rPr lang="en-US" dirty="0">
                <a:latin typeface="Times New Roman" pitchFamily="18" charset="0"/>
                <a:cs typeface="Times New Roman" pitchFamily="18" charset="0"/>
              </a:rPr>
              <a:t>After the execution of the program, you will see the following output:</a:t>
            </a:r>
          </a:p>
        </p:txBody>
      </p:sp>
      <p:pic>
        <p:nvPicPr>
          <p:cNvPr id="7" name="Picture 6" descr="Vue.js Events"/>
          <p:cNvPicPr/>
          <p:nvPr/>
        </p:nvPicPr>
        <p:blipFill>
          <a:blip r:embed="rId2">
            <a:extLst>
              <a:ext uri="{28A0092B-C50C-407E-A947-70E740481C1C}">
                <a14:useLocalDpi xmlns:a14="http://schemas.microsoft.com/office/drawing/2010/main" val="0"/>
              </a:ext>
            </a:extLst>
          </a:blip>
          <a:srcRect/>
          <a:stretch>
            <a:fillRect/>
          </a:stretch>
        </p:blipFill>
        <p:spPr bwMode="auto">
          <a:xfrm>
            <a:off x="1447801" y="3785968"/>
            <a:ext cx="2233931" cy="1958340"/>
          </a:xfrm>
          <a:prstGeom prst="rect">
            <a:avLst/>
          </a:prstGeom>
          <a:noFill/>
          <a:ln>
            <a:noFill/>
          </a:ln>
        </p:spPr>
      </p:pic>
      <p:pic>
        <p:nvPicPr>
          <p:cNvPr id="8" name="Picture 7" descr="Vue.js Events"/>
          <p:cNvPicPr/>
          <p:nvPr/>
        </p:nvPicPr>
        <p:blipFill>
          <a:blip r:embed="rId3">
            <a:extLst>
              <a:ext uri="{28A0092B-C50C-407E-A947-70E740481C1C}">
                <a14:useLocalDpi xmlns:a14="http://schemas.microsoft.com/office/drawing/2010/main" val="0"/>
              </a:ext>
            </a:extLst>
          </a:blip>
          <a:srcRect/>
          <a:stretch>
            <a:fillRect/>
          </a:stretch>
        </p:blipFill>
        <p:spPr bwMode="auto">
          <a:xfrm>
            <a:off x="6705606" y="3756660"/>
            <a:ext cx="2162175" cy="1795780"/>
          </a:xfrm>
          <a:prstGeom prst="rect">
            <a:avLst/>
          </a:prstGeom>
          <a:noFill/>
          <a:ln>
            <a:noFill/>
          </a:ln>
        </p:spPr>
      </p:pic>
      <p:sp>
        <p:nvSpPr>
          <p:cNvPr id="9" name="Rectangle 8"/>
          <p:cNvSpPr/>
          <p:nvPr/>
        </p:nvSpPr>
        <p:spPr>
          <a:xfrm>
            <a:off x="1447800" y="5552444"/>
            <a:ext cx="9601200" cy="369332"/>
          </a:xfrm>
          <a:prstGeom prst="rect">
            <a:avLst/>
          </a:prstGeom>
        </p:spPr>
        <p:txBody>
          <a:bodyPr wrap="square">
            <a:spAutoFit/>
          </a:bodyPr>
          <a:lstStyle/>
          <a:p>
            <a:r>
              <a:rPr lang="en-US" dirty="0">
                <a:latin typeface="Times New Roman" pitchFamily="18" charset="0"/>
                <a:cs typeface="Times New Roman" pitchFamily="18" charset="0"/>
              </a:rPr>
              <a:t>When you click on the above button, you can see that it has added the number. </a:t>
            </a:r>
          </a:p>
        </p:txBody>
      </p:sp>
      <p:sp>
        <p:nvSpPr>
          <p:cNvPr id="10" name="Rectangle 9"/>
          <p:cNvSpPr/>
          <p:nvPr/>
        </p:nvSpPr>
        <p:spPr>
          <a:xfrm>
            <a:off x="1447806" y="2986371"/>
            <a:ext cx="934871" cy="369332"/>
          </a:xfrm>
          <a:prstGeom prst="rect">
            <a:avLst/>
          </a:prstGeom>
        </p:spPr>
        <p:txBody>
          <a:bodyPr wrap="none">
            <a:spAutoFit/>
          </a:bodyPr>
          <a:lstStyle/>
          <a:p>
            <a:r>
              <a:rPr lang="en-US" b="1" dirty="0"/>
              <a:t>Output:</a:t>
            </a:r>
            <a:endParaRPr lang="en-US" dirty="0"/>
          </a:p>
        </p:txBody>
      </p:sp>
      <p:sp>
        <p:nvSpPr>
          <p:cNvPr id="11"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Event Handling Methods(</a:t>
            </a:r>
            <a:r>
              <a:rPr lang="en-US" sz="2400" dirty="0" err="1">
                <a:latin typeface="Times New Roman" pitchFamily="18" charset="0"/>
                <a:cs typeface="Times New Roman" pitchFamily="18" charset="0"/>
              </a:rPr>
              <a:t>Cont</a:t>
            </a:r>
            <a:r>
              <a:rPr lang="en-US" sz="2400" dirty="0">
                <a:latin typeface="Times New Roman" pitchFamily="18" charset="0"/>
                <a:cs typeface="Times New Roman" pitchFamily="18" charset="0"/>
              </a:rPr>
              <a:t>…)</a:t>
            </a:r>
          </a:p>
        </p:txBody>
      </p:sp>
      <p:sp>
        <p:nvSpPr>
          <p:cNvPr id="12"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436524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7B92FC-F5F2-4F90-8D69-F1E8EEA5E387}"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Vue.js Event Modifiers</a:t>
            </a:r>
            <a:endParaRPr lang="en-US" sz="2400" b="1" dirty="0">
              <a:latin typeface="Times New Roman" pitchFamily="18" charset="0"/>
              <a:cs typeface="Times New Roman" pitchFamily="18" charset="0"/>
            </a:endParaRPr>
          </a:p>
        </p:txBody>
      </p:sp>
      <p:sp>
        <p:nvSpPr>
          <p:cNvPr id="3" name="Rectangle 2"/>
          <p:cNvSpPr/>
          <p:nvPr/>
        </p:nvSpPr>
        <p:spPr>
          <a:xfrm>
            <a:off x="1447800" y="1066809"/>
            <a:ext cx="9982200" cy="3816429"/>
          </a:xfrm>
          <a:prstGeom prst="rect">
            <a:avLst/>
          </a:prstGeom>
        </p:spPr>
        <p:txBody>
          <a:bodyPr wrap="square">
            <a:spAutoFit/>
          </a:bodyPr>
          <a:lstStyle/>
          <a:p>
            <a:r>
              <a:rPr lang="en-US" sz="2200" dirty="0">
                <a:latin typeface="Times New Roman" pitchFamily="18" charset="0"/>
                <a:cs typeface="Times New Roman" pitchFamily="18" charset="0"/>
              </a:rPr>
              <a:t>Vue.js provides some event modifiers available on v-on attribute. We can very easily call </a:t>
            </a:r>
            <a:r>
              <a:rPr lang="en-US" sz="2200" dirty="0" err="1">
                <a:latin typeface="Times New Roman" pitchFamily="18" charset="0"/>
                <a:cs typeface="Times New Roman" pitchFamily="18" charset="0"/>
              </a:rPr>
              <a:t>event.preventDefault</a:t>
            </a:r>
            <a:r>
              <a:rPr lang="en-US" sz="2200" dirty="0">
                <a:latin typeface="Times New Roman" pitchFamily="18" charset="0"/>
                <a:cs typeface="Times New Roman" pitchFamily="18" charset="0"/>
              </a:rPr>
              <a:t>() or </a:t>
            </a:r>
            <a:r>
              <a:rPr lang="en-US" sz="2200" dirty="0" err="1">
                <a:latin typeface="Times New Roman" pitchFamily="18" charset="0"/>
                <a:cs typeface="Times New Roman" pitchFamily="18" charset="0"/>
              </a:rPr>
              <a:t>event.stopPropagation</a:t>
            </a:r>
            <a:r>
              <a:rPr lang="en-US" sz="2200" dirty="0">
                <a:latin typeface="Times New Roman" pitchFamily="18" charset="0"/>
                <a:cs typeface="Times New Roman" pitchFamily="18" charset="0"/>
              </a:rPr>
              <a:t>() inside event handlers. Here, .prevent and .stop are event modifiers.</a:t>
            </a:r>
          </a:p>
          <a:p>
            <a:r>
              <a:rPr lang="en-US" sz="2200" dirty="0">
                <a:latin typeface="Times New Roman" pitchFamily="18" charset="0"/>
                <a:cs typeface="Times New Roman" pitchFamily="18" charset="0"/>
              </a:rPr>
              <a:t>These modifiers are directive postfixes denoted by a dot. Following is the list of most common modifiers available on v-on attribute:</a:t>
            </a:r>
          </a:p>
          <a:p>
            <a:r>
              <a:rPr lang="en-US" sz="2200" dirty="0">
                <a:latin typeface="Times New Roman" pitchFamily="18" charset="0"/>
                <a:cs typeface="Times New Roman" pitchFamily="18" charset="0"/>
              </a:rPr>
              <a:t>o	.once</a:t>
            </a:r>
          </a:p>
          <a:p>
            <a:r>
              <a:rPr lang="en-US" sz="2200" dirty="0">
                <a:latin typeface="Times New Roman" pitchFamily="18" charset="0"/>
                <a:cs typeface="Times New Roman" pitchFamily="18" charset="0"/>
              </a:rPr>
              <a:t>o	.prevent</a:t>
            </a:r>
          </a:p>
          <a:p>
            <a:r>
              <a:rPr lang="en-US" sz="2200" dirty="0">
                <a:latin typeface="Times New Roman" pitchFamily="18" charset="0"/>
                <a:cs typeface="Times New Roman" pitchFamily="18" charset="0"/>
              </a:rPr>
              <a:t>o	.stop</a:t>
            </a:r>
          </a:p>
          <a:p>
            <a:r>
              <a:rPr lang="en-US" sz="2200" dirty="0">
                <a:latin typeface="Times New Roman" pitchFamily="18" charset="0"/>
                <a:cs typeface="Times New Roman" pitchFamily="18" charset="0"/>
              </a:rPr>
              <a:t>o	.capture</a:t>
            </a:r>
          </a:p>
          <a:p>
            <a:r>
              <a:rPr lang="en-US" sz="2200" dirty="0">
                <a:latin typeface="Times New Roman" pitchFamily="18" charset="0"/>
                <a:cs typeface="Times New Roman" pitchFamily="18" charset="0"/>
              </a:rPr>
              <a:t>o	.self</a:t>
            </a:r>
          </a:p>
          <a:p>
            <a:r>
              <a:rPr lang="en-US" sz="2200" dirty="0">
                <a:latin typeface="Times New Roman" pitchFamily="18" charset="0"/>
                <a:cs typeface="Times New Roman" pitchFamily="18" charset="0"/>
              </a:rPr>
              <a:t>o	.passive</a:t>
            </a: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921628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Syllabus (</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3074" name="Picture 2" descr="C:\Users\GOLU\Desktop\full stack\syllau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14400"/>
            <a:ext cx="10591800" cy="4800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749500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447800" y="990608"/>
            <a:ext cx="10515600" cy="3213755"/>
          </a:xfrm>
          <a:solidFill>
            <a:schemeClr val="accent5">
              <a:lumMod val="20000"/>
              <a:lumOff val="80000"/>
            </a:schemeClr>
          </a:solidFill>
          <a:ln w="9525">
            <a:solidFill>
              <a:schemeClr val="tx1"/>
            </a:solidFill>
          </a:ln>
        </p:spPr>
        <p:txBody>
          <a:bodyPr>
            <a:normAutofit/>
          </a:bodyPr>
          <a:lstStyle/>
          <a:p>
            <a:pPr marL="0" indent="0">
              <a:buNone/>
            </a:pPr>
            <a:endParaRPr lang="en-US" sz="2000" u="sng" dirty="0">
              <a:solidFill>
                <a:schemeClr val="accent6">
                  <a:lumMod val="50000"/>
                </a:schemeClr>
              </a:solidFill>
              <a:latin typeface="Times New Roman" pitchFamily="18" charset="0"/>
              <a:cs typeface="Times New Roman" pitchFamily="18" charset="0"/>
            </a:endParaRPr>
          </a:p>
          <a:p>
            <a:pPr>
              <a:buFont typeface="Wingdings" panose="05000000000000000000" pitchFamily="2" charset="2"/>
              <a:buChar char="§"/>
            </a:pPr>
            <a:r>
              <a:rPr lang="en-US" sz="2000" dirty="0">
                <a:latin typeface="Times New Roman" pitchFamily="18" charset="0"/>
                <a:cs typeface="Times New Roman" pitchFamily="18" charset="0"/>
              </a:rPr>
              <a:t>Inertia is a library that combines the best of both server-side rendering (SSR) and client-side rendering (CSR) by allowing developers to build SPAs using server-side routing and controllers</a:t>
            </a:r>
            <a:r>
              <a:rPr lang="en-US" sz="2000" dirty="0" smtClean="0">
                <a:latin typeface="Times New Roman" pitchFamily="18" charset="0"/>
                <a:cs typeface="Times New Roman" pitchFamily="18" charset="0"/>
              </a:rPr>
              <a:t>.</a:t>
            </a:r>
          </a:p>
          <a:p>
            <a:pPr>
              <a:buFont typeface="Wingdings" panose="05000000000000000000" pitchFamily="2" charset="2"/>
              <a:buChar char="§"/>
            </a:pPr>
            <a:endParaRPr lang="en-US" sz="2000" u="sng" dirty="0">
              <a:solidFill>
                <a:schemeClr val="accent6">
                  <a:lumMod val="50000"/>
                </a:schemeClr>
              </a:solidFill>
              <a:latin typeface="Times New Roman" pitchFamily="18" charset="0"/>
              <a:cs typeface="Times New Roman" pitchFamily="18" charset="0"/>
            </a:endParaRPr>
          </a:p>
          <a:p>
            <a:pPr>
              <a:buFont typeface="Wingdings" panose="05000000000000000000" pitchFamily="2" charset="2"/>
              <a:buChar char="§"/>
            </a:pPr>
            <a:endParaRPr lang="en-US" sz="2000" u="sng" dirty="0">
              <a:solidFill>
                <a:schemeClr val="accent6">
                  <a:lumMod val="50000"/>
                </a:schemeClr>
              </a:solidFill>
              <a:latin typeface="Times New Roman" pitchFamily="18" charset="0"/>
              <a:cs typeface="Times New Roman" pitchFamily="18" charset="0"/>
            </a:endParaRPr>
          </a:p>
          <a:p>
            <a:pPr>
              <a:buFont typeface="Wingdings" panose="05000000000000000000" pitchFamily="2" charset="2"/>
              <a:buChar char="§"/>
            </a:pPr>
            <a:r>
              <a:rPr lang="en-US" sz="2000" dirty="0">
                <a:latin typeface="Times New Roman" pitchFamily="18" charset="0"/>
                <a:cs typeface="Times New Roman" pitchFamily="18" charset="0"/>
              </a:rPr>
              <a:t>Inertia is a new approach to building classic server-driven web apps. We call it the modern monolith.  Inertia allows you to create fully client-side rendered, single-page apps, without much of the complexity that comes with modern SPAs. It does this by leveraging existing server-side frameworks</a:t>
            </a:r>
            <a:endParaRPr lang="en-US" sz="2000" u="sng" dirty="0">
              <a:solidFill>
                <a:schemeClr val="accent6">
                  <a:lumMod val="50000"/>
                </a:schemeClr>
              </a:solidFill>
              <a:latin typeface="Times New Roman" pitchFamily="18" charset="0"/>
              <a:cs typeface="Times New Roman" pitchFamily="18" charset="0"/>
            </a:endParaRPr>
          </a:p>
          <a:p>
            <a:pPr marL="0" indent="0">
              <a:buNone/>
            </a:pPr>
            <a:endParaRPr lang="en-US" sz="2000" i="1" dirty="0" smtClean="0">
              <a:solidFill>
                <a:schemeClr val="accent6">
                  <a:lumMod val="50000"/>
                </a:schemeClr>
              </a:solidFill>
              <a:latin typeface="Times New Roman" pitchFamily="18" charset="0"/>
              <a:cs typeface="Times New Roman" pitchFamily="18" charset="0"/>
            </a:endParaRPr>
          </a:p>
          <a:p>
            <a:pPr marL="0" indent="0">
              <a:buNone/>
            </a:pPr>
            <a:endParaRPr lang="en-US" sz="2000" b="1" u="sng"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01363D11-3DF9-4774-AD95-CEE36FBCA2DB}"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Concepts of </a:t>
            </a:r>
            <a:r>
              <a:rPr lang="en-US" sz="2400" dirty="0" smtClean="0">
                <a:latin typeface="Times New Roman" pitchFamily="18" charset="0"/>
                <a:cs typeface="Times New Roman" pitchFamily="18" charset="0"/>
              </a:rPr>
              <a:t>Inertia.js</a:t>
            </a:r>
            <a:endParaRPr lang="en-US" sz="2400" dirty="0">
              <a:latin typeface="Times New Roman" pitchFamily="18" charset="0"/>
              <a:cs typeface="Times New Roman" pitchFamily="18" charset="0"/>
            </a:endParaRP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6953058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6F27F6-22CF-4BC0-893E-792E361BE1D6}" type="datetime1">
              <a:rPr lang="en-US" smtClean="0"/>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10"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How it works</a:t>
            </a:r>
            <a:endParaRPr lang="en-US" sz="2400" dirty="0">
              <a:latin typeface="Times New Roman" pitchFamily="18" charset="0"/>
              <a:cs typeface="Times New Roman" pitchFamily="18" charset="0"/>
            </a:endParaRPr>
          </a:p>
        </p:txBody>
      </p:sp>
      <p:sp>
        <p:nvSpPr>
          <p:cNvPr id="11"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447800" y="1066800"/>
            <a:ext cx="10591800" cy="3429008"/>
          </a:xfrm>
          <a:solidFill>
            <a:schemeClr val="accent5">
              <a:lumMod val="20000"/>
              <a:lumOff val="80000"/>
            </a:schemeClr>
          </a:solidFill>
          <a:ln w="9525">
            <a:solidFill>
              <a:schemeClr val="tx1"/>
            </a:solidFill>
          </a:ln>
        </p:spPr>
        <p:txBody>
          <a:bodyPr>
            <a:normAutofit lnSpcReduction="10000"/>
          </a:bodyPr>
          <a:lstStyle/>
          <a:p>
            <a:pPr marL="0" indent="0">
              <a:buNone/>
            </a:pPr>
            <a:endParaRPr lang="en-US" sz="1800" u="sng" dirty="0">
              <a:solidFill>
                <a:schemeClr val="accent6">
                  <a:lumMod val="50000"/>
                </a:schemeClr>
              </a:solidFill>
              <a:latin typeface="Times New Roman" pitchFamily="18" charset="0"/>
              <a:cs typeface="Times New Roman" pitchFamily="18" charset="0"/>
            </a:endParaRPr>
          </a:p>
          <a:p>
            <a:r>
              <a:rPr lang="en-US" sz="1800" dirty="0">
                <a:latin typeface="Times New Roman" pitchFamily="18" charset="0"/>
                <a:cs typeface="Times New Roman" pitchFamily="18" charset="0"/>
              </a:rPr>
              <a:t>With Inertia you build apps just like you've always done with your server-side web framework of choice. You use your framework's existing functionality for routing, controllers, middleware, authentication, authorization, data fetching, and more</a:t>
            </a:r>
            <a:r>
              <a:rPr lang="en-US" sz="1800" dirty="0" smtClean="0">
                <a:latin typeface="Times New Roman" pitchFamily="18" charset="0"/>
                <a:cs typeface="Times New Roman" pitchFamily="18" charset="0"/>
              </a:rPr>
              <a:t>.</a:t>
            </a:r>
          </a:p>
          <a:p>
            <a:endParaRPr lang="en-US" sz="1800" dirty="0">
              <a:latin typeface="Times New Roman" pitchFamily="18" charset="0"/>
              <a:cs typeface="Times New Roman" pitchFamily="18" charset="0"/>
            </a:endParaRPr>
          </a:p>
          <a:p>
            <a:pPr>
              <a:buFont typeface="Wingdings" panose="05000000000000000000" pitchFamily="2" charset="2"/>
              <a:buChar char="§"/>
            </a:pPr>
            <a:r>
              <a:rPr lang="en-US" sz="1800" dirty="0">
                <a:latin typeface="Times New Roman" pitchFamily="18" charset="0"/>
                <a:cs typeface="Times New Roman" pitchFamily="18" charset="0"/>
              </a:rPr>
              <a:t>The only thing that's different is your view layer. Instead of using server-side rendering (</a:t>
            </a:r>
            <a:r>
              <a:rPr lang="en-US" sz="1800" dirty="0" err="1">
                <a:latin typeface="Times New Roman" pitchFamily="18" charset="0"/>
                <a:cs typeface="Times New Roman" pitchFamily="18" charset="0"/>
              </a:rPr>
              <a:t>eg</a:t>
            </a:r>
            <a:r>
              <a:rPr lang="en-US" sz="1800" dirty="0">
                <a:latin typeface="Times New Roman" pitchFamily="18" charset="0"/>
                <a:cs typeface="Times New Roman" pitchFamily="18" charset="0"/>
              </a:rPr>
              <a:t>. Blade or ERB templates), the views are JavaScript page components. This allows you to build your entire front-end using React, </a:t>
            </a:r>
            <a:r>
              <a:rPr lang="en-US" sz="1800" dirty="0" err="1">
                <a:latin typeface="Times New Roman" pitchFamily="18" charset="0"/>
                <a:cs typeface="Times New Roman" pitchFamily="18" charset="0"/>
              </a:rPr>
              <a:t>Vue</a:t>
            </a:r>
            <a:r>
              <a:rPr lang="en-US" sz="1800" dirty="0">
                <a:latin typeface="Times New Roman" pitchFamily="18" charset="0"/>
                <a:cs typeface="Times New Roman" pitchFamily="18" charset="0"/>
              </a:rPr>
              <a:t> or </a:t>
            </a:r>
            <a:r>
              <a:rPr lang="en-US" sz="1800" dirty="0" smtClean="0">
                <a:latin typeface="Times New Roman" pitchFamily="18" charset="0"/>
                <a:cs typeface="Times New Roman" pitchFamily="18" charset="0"/>
              </a:rPr>
              <a:t>Svelte</a:t>
            </a:r>
          </a:p>
          <a:p>
            <a:pPr>
              <a:buFont typeface="Wingdings" panose="05000000000000000000" pitchFamily="2" charset="2"/>
              <a:buChar char="§"/>
            </a:pPr>
            <a:endParaRPr lang="en-US" sz="1800" dirty="0" smtClean="0">
              <a:latin typeface="Times New Roman" pitchFamily="18" charset="0"/>
              <a:cs typeface="Times New Roman" pitchFamily="18" charset="0"/>
            </a:endParaRPr>
          </a:p>
          <a:p>
            <a:pPr>
              <a:buFont typeface="Wingdings" panose="05000000000000000000" pitchFamily="2" charset="2"/>
              <a:buChar char="§"/>
            </a:pPr>
            <a:r>
              <a:rPr lang="en-US" sz="1800" dirty="0">
                <a:latin typeface="Times New Roman" pitchFamily="18" charset="0"/>
                <a:cs typeface="Times New Roman" pitchFamily="18" charset="0"/>
              </a:rPr>
              <a:t>But simply creating your front-end in JavaScript doesn't give you a single-page app experience. If you were to click a link, your browser would make a full page visit, which would then cause your client-side framework to reboot on the subsequent page load. This is where Inertia comes in</a:t>
            </a:r>
            <a:endParaRPr lang="en-US" sz="1800" b="1" dirty="0" smtClean="0">
              <a:latin typeface="Times New Roman" pitchFamily="18" charset="0"/>
              <a:cs typeface="Times New Roman" pitchFamily="18" charset="0"/>
            </a:endParaRPr>
          </a:p>
          <a:p>
            <a:pPr>
              <a:buFont typeface="Wingdings" panose="05000000000000000000" pitchFamily="2" charset="2"/>
              <a:buChar char="§"/>
            </a:pPr>
            <a:endParaRPr lang="en-US" sz="1800" dirty="0">
              <a:latin typeface="Times New Roman" pitchFamily="18" charset="0"/>
              <a:cs typeface="Times New Roman" pitchFamily="18" charset="0"/>
            </a:endParaRPr>
          </a:p>
          <a:p>
            <a:pPr marL="0" indent="0" algn="just">
              <a:buNone/>
            </a:pPr>
            <a:endParaRPr lang="en-US" sz="18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2015127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6F27F6-22CF-4BC0-893E-792E361BE1D6}" type="datetime1">
              <a:rPr lang="en-US" smtClean="0"/>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10"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Inertia Protocol</a:t>
            </a:r>
            <a:endParaRPr lang="en-US" sz="2400" dirty="0">
              <a:latin typeface="Times New Roman" pitchFamily="18" charset="0"/>
              <a:cs typeface="Times New Roman" pitchFamily="18" charset="0"/>
            </a:endParaRPr>
          </a:p>
        </p:txBody>
      </p:sp>
      <p:sp>
        <p:nvSpPr>
          <p:cNvPr id="11"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447800" y="1143000"/>
            <a:ext cx="9067800" cy="2971800"/>
          </a:xfrm>
          <a:solidFill>
            <a:schemeClr val="accent5">
              <a:lumMod val="20000"/>
              <a:lumOff val="80000"/>
            </a:schemeClr>
          </a:solidFill>
          <a:ln w="9525">
            <a:solidFill>
              <a:schemeClr val="tx1"/>
            </a:solidFill>
          </a:ln>
        </p:spPr>
        <p:txBody>
          <a:bodyPr>
            <a:normAutofit/>
          </a:bodyPr>
          <a:lstStyle/>
          <a:p>
            <a:r>
              <a:rPr lang="en-US" sz="1800" dirty="0">
                <a:hlinkClick r:id="rId2"/>
              </a:rPr>
              <a:t>HTML responses</a:t>
            </a:r>
            <a:endParaRPr lang="en-US" sz="1800" dirty="0"/>
          </a:p>
          <a:p>
            <a:r>
              <a:rPr lang="en-US" sz="1800" dirty="0">
                <a:hlinkClick r:id="rId3"/>
              </a:rPr>
              <a:t>Inertia responses</a:t>
            </a:r>
            <a:endParaRPr lang="en-US" sz="1800" dirty="0"/>
          </a:p>
          <a:p>
            <a:r>
              <a:rPr lang="en-US" sz="1800" u="sng" dirty="0">
                <a:hlinkClick r:id="rId4"/>
              </a:rPr>
              <a:t>The page object</a:t>
            </a:r>
            <a:endParaRPr lang="en-US" sz="1800" dirty="0"/>
          </a:p>
          <a:p>
            <a:r>
              <a:rPr lang="en-US" sz="1800" dirty="0">
                <a:hlinkClick r:id="rId5"/>
              </a:rPr>
              <a:t>Asset versioning</a:t>
            </a:r>
            <a:endParaRPr lang="en-US" sz="1800" dirty="0"/>
          </a:p>
          <a:p>
            <a:r>
              <a:rPr lang="en-US" sz="1800" dirty="0">
                <a:hlinkClick r:id="rId6"/>
              </a:rPr>
              <a:t>Partial reloads</a:t>
            </a:r>
            <a:endParaRPr lang="en-US" sz="1800" dirty="0"/>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2204311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
        <p:nvSpPr>
          <p:cNvPr id="5" name="Title 1"/>
          <p:cNvSpPr txBox="1">
            <a:spLocks/>
          </p:cNvSpPr>
          <p:nvPr/>
        </p:nvSpPr>
        <p:spPr>
          <a:xfrm>
            <a:off x="1447800" y="8"/>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Inertia Protocol(</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6" name="Rectangle 5"/>
          <p:cNvSpPr/>
          <p:nvPr/>
        </p:nvSpPr>
        <p:spPr>
          <a:xfrm>
            <a:off x="1447800" y="914404"/>
            <a:ext cx="9906000" cy="2369880"/>
          </a:xfrm>
          <a:prstGeom prst="rect">
            <a:avLst/>
          </a:prstGeom>
        </p:spPr>
        <p:txBody>
          <a:bodyPr wrap="square">
            <a:spAutoFit/>
          </a:bodyPr>
          <a:lstStyle/>
          <a:p>
            <a:r>
              <a:rPr lang="en-US" sz="2200" b="1" dirty="0">
                <a:latin typeface="Times New Roman" pitchFamily="18" charset="0"/>
                <a:cs typeface="Times New Roman" pitchFamily="18" charset="0"/>
              </a:rPr>
              <a:t>HTML responses</a:t>
            </a:r>
          </a:p>
          <a:p>
            <a:r>
              <a:rPr lang="en-US" dirty="0">
                <a:latin typeface="Times New Roman" pitchFamily="18" charset="0"/>
                <a:cs typeface="Times New Roman" pitchFamily="18" charset="0"/>
              </a:rPr>
              <a:t>The very first request to an Inertia app is just a regular full-page browser request, with no special Inertia headers or data. For these requests, the server returns a full HTML document.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This HTML response includes the site assets (CSS, JavaScript) as well as a root &lt;div&gt; in the body. The root &lt;div&gt; serves as a mounting point for the client-side app, and includes a data-page attribute with a JSON encoded page object for the initial page. Inertia uses this information to boot your client-side framework, and display the initial page component.</a:t>
            </a:r>
          </a:p>
        </p:txBody>
      </p:sp>
      <p:sp>
        <p:nvSpPr>
          <p:cNvPr id="8" name="Rectangle 7"/>
          <p:cNvSpPr/>
          <p:nvPr/>
        </p:nvSpPr>
        <p:spPr>
          <a:xfrm>
            <a:off x="1447800" y="3352804"/>
            <a:ext cx="9677400" cy="2092881"/>
          </a:xfrm>
          <a:prstGeom prst="rect">
            <a:avLst/>
          </a:prstGeom>
        </p:spPr>
        <p:txBody>
          <a:bodyPr wrap="square">
            <a:spAutoFit/>
          </a:bodyPr>
          <a:lstStyle/>
          <a:p>
            <a:r>
              <a:rPr lang="en-US" sz="2200" b="1" dirty="0">
                <a:latin typeface="Times New Roman" pitchFamily="18" charset="0"/>
                <a:cs typeface="Times New Roman" pitchFamily="18" charset="0"/>
              </a:rPr>
              <a:t>Inertia responses</a:t>
            </a:r>
          </a:p>
          <a:p>
            <a:r>
              <a:rPr lang="en-US" dirty="0">
                <a:latin typeface="Times New Roman" pitchFamily="18" charset="0"/>
                <a:cs typeface="Times New Roman" pitchFamily="18" charset="0"/>
              </a:rPr>
              <a:t>Once an Inertia app has been booted, all subsequent requests to the site are made via XHR with a special X-Inertia header set to true. This header indicates that the request is being made by Inertia, and isn't a standard full-page visit.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When the server detects the X-Inertia header, instead of responding with a full HTML document, it returns a JSON response with an encoded page object.</a:t>
            </a:r>
          </a:p>
        </p:txBody>
      </p:sp>
      <p:sp>
        <p:nvSpPr>
          <p:cNvPr id="10"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020832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Inertia Protocol(</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6" name="Rectangle 5"/>
          <p:cNvSpPr/>
          <p:nvPr/>
        </p:nvSpPr>
        <p:spPr>
          <a:xfrm>
            <a:off x="1447800" y="1143000"/>
            <a:ext cx="10287000" cy="3200876"/>
          </a:xfrm>
          <a:prstGeom prst="rect">
            <a:avLst/>
          </a:prstGeom>
        </p:spPr>
        <p:txBody>
          <a:bodyPr wrap="square">
            <a:spAutoFit/>
          </a:bodyPr>
          <a:lstStyle/>
          <a:p>
            <a:r>
              <a:rPr lang="en-US" sz="2200" b="1" dirty="0">
                <a:latin typeface="Times New Roman" pitchFamily="18" charset="0"/>
                <a:cs typeface="Times New Roman" pitchFamily="18" charset="0"/>
              </a:rPr>
              <a:t>The page object</a:t>
            </a:r>
          </a:p>
          <a:p>
            <a:r>
              <a:rPr lang="en-US" dirty="0">
                <a:latin typeface="Times New Roman" pitchFamily="18" charset="0"/>
                <a:cs typeface="Times New Roman" pitchFamily="18" charset="0"/>
              </a:rPr>
              <a:t>Inertia shares data between the server and client via a page object. This object includes the necessary information required to render the page component, update the history state, and track the site's asset version. The page object includes the following four properties:</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component: The name of the JavaScript page component.</a:t>
            </a:r>
          </a:p>
          <a:p>
            <a:r>
              <a:rPr lang="en-US" dirty="0">
                <a:latin typeface="Times New Roman" pitchFamily="18" charset="0"/>
                <a:cs typeface="Times New Roman" pitchFamily="18" charset="0"/>
              </a:rPr>
              <a:t>props: The page props (data).</a:t>
            </a:r>
          </a:p>
          <a:p>
            <a:r>
              <a:rPr lang="en-US" dirty="0">
                <a:latin typeface="Times New Roman" pitchFamily="18" charset="0"/>
                <a:cs typeface="Times New Roman" pitchFamily="18" charset="0"/>
              </a:rPr>
              <a:t>url: The page </a:t>
            </a:r>
            <a:r>
              <a:rPr lang="en-US" dirty="0" err="1">
                <a:latin typeface="Times New Roman" pitchFamily="18" charset="0"/>
                <a:cs typeface="Times New Roman" pitchFamily="18" charset="0"/>
              </a:rPr>
              <a:t>url</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version: The current asset version.</a:t>
            </a:r>
          </a:p>
          <a:p>
            <a:r>
              <a:rPr lang="en-US" dirty="0">
                <a:latin typeface="Times New Roman" pitchFamily="18" charset="0"/>
                <a:cs typeface="Times New Roman" pitchFamily="18" charset="0"/>
              </a:rPr>
              <a:t>On standard full page visits, the page object is JSON encoded into the data-page attribute in the root &lt;div&gt;. On Inertia visits, the page object is returned as the JSON payload.</a:t>
            </a: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4111171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
        <p:nvSpPr>
          <p:cNvPr id="5"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Inertia Protocol(</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6" name="Rectangle 5"/>
          <p:cNvSpPr/>
          <p:nvPr/>
        </p:nvSpPr>
        <p:spPr>
          <a:xfrm>
            <a:off x="1447800" y="914406"/>
            <a:ext cx="9982200" cy="4585871"/>
          </a:xfrm>
          <a:prstGeom prst="rect">
            <a:avLst/>
          </a:prstGeom>
        </p:spPr>
        <p:txBody>
          <a:bodyPr wrap="square">
            <a:spAutoFit/>
          </a:bodyPr>
          <a:lstStyle/>
          <a:p>
            <a:r>
              <a:rPr lang="en-US" sz="2200" b="1" dirty="0"/>
              <a:t>Asset versioning</a:t>
            </a:r>
          </a:p>
          <a:p>
            <a:r>
              <a:rPr lang="en-US" dirty="0">
                <a:latin typeface="Times New Roman" pitchFamily="18" charset="0"/>
                <a:cs typeface="Times New Roman" pitchFamily="18" charset="0"/>
              </a:rPr>
              <a:t>One common challenge with single-page apps is refreshing site assets when they've been changed. Inertia makes this easy by optionally tracking the current version of the site's assets. In the event that an asset changes, Inertia will automatically make a hard (full) page visit instead of an XHR visit.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Included in the page object is a version identifier. This version identifier is set server-side, and can be a number, string, file hash, whatever. It doesn't matter, as long as it changes when the site's assets have been updated.</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Whenever an Inertia request is made, Inertia will include the current asset version in the X-Inertia-Version header. When the server receives the request, it compares the asset version provided in the X-Inertia-Version header with the current asset version. This is typically handled in a middleware layer.</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Finally, in the event that flash session data exists when a </a:t>
            </a:r>
            <a:r>
              <a:rPr lang="en-US" dirty="0" smtClean="0">
                <a:latin typeface="Times New Roman" pitchFamily="18" charset="0"/>
                <a:cs typeface="Times New Roman" pitchFamily="18" charset="0"/>
              </a:rPr>
              <a:t>Conflict </a:t>
            </a:r>
            <a:r>
              <a:rPr lang="en-US" dirty="0">
                <a:latin typeface="Times New Roman" pitchFamily="18" charset="0"/>
                <a:cs typeface="Times New Roman" pitchFamily="18" charset="0"/>
              </a:rPr>
              <a:t>response occurs, the server will automatically </a:t>
            </a:r>
            <a:r>
              <a:rPr lang="en-US" dirty="0" err="1">
                <a:latin typeface="Times New Roman" pitchFamily="18" charset="0"/>
                <a:cs typeface="Times New Roman" pitchFamily="18" charset="0"/>
              </a:rPr>
              <a:t>reflash</a:t>
            </a:r>
            <a:r>
              <a:rPr lang="en-US" dirty="0">
                <a:latin typeface="Times New Roman" pitchFamily="18" charset="0"/>
                <a:cs typeface="Times New Roman" pitchFamily="18" charset="0"/>
              </a:rPr>
              <a:t> this data</a:t>
            </a: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341949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
        <p:nvSpPr>
          <p:cNvPr id="5"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Inertia Protocol(</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6" name="Rectangle 5"/>
          <p:cNvSpPr/>
          <p:nvPr/>
        </p:nvSpPr>
        <p:spPr>
          <a:xfrm>
            <a:off x="1447800" y="1295405"/>
            <a:ext cx="9829800" cy="3477875"/>
          </a:xfrm>
          <a:prstGeom prst="rect">
            <a:avLst/>
          </a:prstGeom>
        </p:spPr>
        <p:txBody>
          <a:bodyPr wrap="square">
            <a:spAutoFit/>
          </a:bodyPr>
          <a:lstStyle/>
          <a:p>
            <a:r>
              <a:rPr lang="en-US" sz="2200" b="1" dirty="0">
                <a:latin typeface="Times New Roman" pitchFamily="18" charset="0"/>
                <a:cs typeface="Times New Roman" pitchFamily="18" charset="0"/>
              </a:rPr>
              <a:t>Partial reloads</a:t>
            </a:r>
          </a:p>
          <a:p>
            <a:r>
              <a:rPr lang="en-US" dirty="0">
                <a:latin typeface="Times New Roman" pitchFamily="18" charset="0"/>
                <a:cs typeface="Times New Roman" pitchFamily="18" charset="0"/>
              </a:rPr>
              <a:t>When making Inertia requests, the partial reloads option allows you to request a subset of the props (data) from the server on subsequent visits to the same page component. This can be a helpful performance optimization if it's acceptable that some page data becomes stale.</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When a partial reload request is made, Inertia includes two additional headers with the request: X-Inertia-Partial-Data and X-Inertia-Partial-Component.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X-Inertia-Partial-Data header is a comma separated list of the desired props (data) keys that should be returned</a:t>
            </a:r>
            <a:r>
              <a:rPr lang="en-US" dirty="0" smtClean="0"/>
              <a:t>.</a:t>
            </a:r>
          </a:p>
          <a:p>
            <a:r>
              <a:rPr lang="en-US" dirty="0"/>
              <a:t>The X-Inertia-Partial-Component header includes the name of the component that is being partially reloaded.</a:t>
            </a:r>
            <a:endParaRPr lang="en-US" dirty="0"/>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10073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6F27F6-22CF-4BC0-893E-792E361BE1D6}" type="datetime1">
              <a:rPr lang="en-US" smtClean="0"/>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10" name="Title 1"/>
          <p:cNvSpPr txBox="1">
            <a:spLocks/>
          </p:cNvSpPr>
          <p:nvPr/>
        </p:nvSpPr>
        <p:spPr>
          <a:xfrm>
            <a:off x="1424355"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Routing</a:t>
            </a:r>
            <a:endParaRPr lang="en-US" sz="2400" dirty="0">
              <a:latin typeface="Times New Roman" pitchFamily="18" charset="0"/>
              <a:cs typeface="Times New Roman" pitchFamily="18" charset="0"/>
            </a:endParaRPr>
          </a:p>
        </p:txBody>
      </p:sp>
      <p:sp>
        <p:nvSpPr>
          <p:cNvPr id="11"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5"/>
            <a:ext cx="10668000" cy="5135569"/>
          </a:xfrm>
          <a:solidFill>
            <a:schemeClr val="accent5">
              <a:lumMod val="20000"/>
              <a:lumOff val="80000"/>
            </a:schemeClr>
          </a:solidFill>
          <a:ln w="9525">
            <a:solidFill>
              <a:schemeClr val="tx1"/>
            </a:solidFill>
          </a:ln>
        </p:spPr>
        <p:txBody>
          <a:bodyPr>
            <a:normAutofit/>
          </a:bodyPr>
          <a:lstStyle/>
          <a:p>
            <a:pPr marL="0" indent="0">
              <a:buNone/>
            </a:pPr>
            <a:r>
              <a:rPr lang="en-US" sz="2200" b="1" dirty="0" smtClean="0">
                <a:latin typeface="Times New Roman" pitchFamily="18" charset="0"/>
                <a:cs typeface="Times New Roman" pitchFamily="18" charset="0"/>
              </a:rPr>
              <a:t>Defining </a:t>
            </a:r>
            <a:r>
              <a:rPr lang="en-US" sz="2200" b="1" dirty="0">
                <a:latin typeface="Times New Roman" pitchFamily="18" charset="0"/>
                <a:cs typeface="Times New Roman" pitchFamily="18" charset="0"/>
              </a:rPr>
              <a:t>routes</a:t>
            </a:r>
          </a:p>
          <a:p>
            <a:pPr marL="0" indent="0">
              <a:buNone/>
            </a:pPr>
            <a:r>
              <a:rPr lang="en-US" sz="1800" dirty="0">
                <a:latin typeface="Times New Roman" pitchFamily="18" charset="0"/>
                <a:cs typeface="Times New Roman" pitchFamily="18" charset="0"/>
              </a:rPr>
              <a:t>With Inertia all routing is defined server-side. Meaning you don't need </a:t>
            </a:r>
            <a:r>
              <a:rPr lang="en-US" sz="1800" dirty="0" err="1">
                <a:latin typeface="Times New Roman" pitchFamily="18" charset="0"/>
                <a:cs typeface="Times New Roman" pitchFamily="18" charset="0"/>
              </a:rPr>
              <a:t>Vue</a:t>
            </a:r>
            <a:r>
              <a:rPr lang="en-US" sz="1800" dirty="0">
                <a:latin typeface="Times New Roman" pitchFamily="18" charset="0"/>
                <a:cs typeface="Times New Roman" pitchFamily="18" charset="0"/>
              </a:rPr>
              <a:t> Router or React Router. Simply create routes using your server-side framework of choice</a:t>
            </a:r>
            <a:r>
              <a:rPr lang="en-US" sz="1800" dirty="0" smtClean="0">
                <a:latin typeface="Times New Roman" pitchFamily="18" charset="0"/>
                <a:cs typeface="Times New Roman" pitchFamily="18" charset="0"/>
              </a:rPr>
              <a:t>.</a:t>
            </a:r>
          </a:p>
          <a:p>
            <a:pPr marL="0" indent="0">
              <a:buNone/>
            </a:pPr>
            <a:r>
              <a:rPr lang="en-US" sz="2000" dirty="0"/>
              <a:t>Route::inertia('/about', 'About');</a:t>
            </a:r>
            <a:endParaRPr lang="en-US" sz="1200" dirty="0">
              <a:latin typeface="Times New Roman" pitchFamily="18" charset="0"/>
              <a:cs typeface="Times New Roman" pitchFamily="18" charset="0"/>
            </a:endParaRPr>
          </a:p>
          <a:p>
            <a:pPr marL="0" indent="0">
              <a:buNone/>
            </a:pPr>
            <a:r>
              <a:rPr lang="en-US" sz="2200" b="1" dirty="0">
                <a:latin typeface="Times New Roman" pitchFamily="18" charset="0"/>
                <a:cs typeface="Times New Roman" pitchFamily="18" charset="0"/>
              </a:rPr>
              <a:t>Route helpers</a:t>
            </a:r>
          </a:p>
          <a:p>
            <a:pPr marL="0" indent="0">
              <a:buNone/>
            </a:pPr>
            <a:r>
              <a:rPr lang="en-US" sz="1800" dirty="0">
                <a:latin typeface="Times New Roman" pitchFamily="18" charset="0"/>
                <a:cs typeface="Times New Roman" pitchFamily="18" charset="0"/>
              </a:rPr>
              <a:t>If you have a page that doesn't need a corresponding controller method, like an FAQ or about page, you can route directly to a component</a:t>
            </a:r>
          </a:p>
          <a:p>
            <a:pPr marL="0" indent="0">
              <a:buNone/>
            </a:pPr>
            <a:r>
              <a:rPr lang="en-US" sz="2200" b="1" dirty="0">
                <a:latin typeface="Times New Roman" pitchFamily="18" charset="0"/>
                <a:cs typeface="Times New Roman" pitchFamily="18" charset="0"/>
              </a:rPr>
              <a:t>Generating URLs</a:t>
            </a:r>
          </a:p>
          <a:p>
            <a:pPr marL="0" indent="0">
              <a:buNone/>
            </a:pPr>
            <a:r>
              <a:rPr lang="en-US" sz="1800" dirty="0">
                <a:latin typeface="Times New Roman" pitchFamily="18" charset="0"/>
                <a:cs typeface="Times New Roman" pitchFamily="18" charset="0"/>
              </a:rPr>
              <a:t>Some server-side frameworks allow you to generate URLs from named routes. However, you will not have access to those helpers client-side. Here are a couple ways to still use named routes with Inertia.</a:t>
            </a:r>
          </a:p>
          <a:p>
            <a:pPr marL="0" indent="0">
              <a:buNone/>
            </a:pPr>
            <a:r>
              <a:rPr lang="en-US" sz="1800" dirty="0">
                <a:latin typeface="Times New Roman" pitchFamily="18" charset="0"/>
                <a:cs typeface="Times New Roman" pitchFamily="18" charset="0"/>
              </a:rPr>
              <a:t>The first option is to generate URLs server-side and include them as props. Notice in this example how we're passing the </a:t>
            </a:r>
            <a:r>
              <a:rPr lang="en-US" sz="1800" dirty="0" err="1">
                <a:latin typeface="Times New Roman" pitchFamily="18" charset="0"/>
                <a:cs typeface="Times New Roman" pitchFamily="18" charset="0"/>
              </a:rPr>
              <a:t>edit_url</a:t>
            </a:r>
            <a:r>
              <a:rPr lang="en-US" sz="1800" dirty="0">
                <a:latin typeface="Times New Roman" pitchFamily="18" charset="0"/>
                <a:cs typeface="Times New Roman" pitchFamily="18" charset="0"/>
              </a:rPr>
              <a:t> and </a:t>
            </a:r>
            <a:r>
              <a:rPr lang="en-US" sz="1800" dirty="0" err="1">
                <a:latin typeface="Times New Roman" pitchFamily="18" charset="0"/>
                <a:cs typeface="Times New Roman" pitchFamily="18" charset="0"/>
              </a:rPr>
              <a:t>create_url</a:t>
            </a:r>
            <a:r>
              <a:rPr lang="en-US" sz="1800" dirty="0">
                <a:latin typeface="Times New Roman" pitchFamily="18" charset="0"/>
                <a:cs typeface="Times New Roman" pitchFamily="18" charset="0"/>
              </a:rPr>
              <a:t> to the Users/Index component.</a:t>
            </a: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7019550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6F27F6-22CF-4BC0-893E-792E361BE1D6}" type="datetime1">
              <a:rPr lang="en-US" smtClean="0"/>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10"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Response</a:t>
            </a:r>
            <a:endParaRPr lang="en-US" sz="2400" dirty="0">
              <a:latin typeface="Times New Roman" pitchFamily="18" charset="0"/>
              <a:cs typeface="Times New Roman" pitchFamily="18" charset="0"/>
            </a:endParaRPr>
          </a:p>
        </p:txBody>
      </p:sp>
      <p:sp>
        <p:nvSpPr>
          <p:cNvPr id="11"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447800" y="1066808"/>
            <a:ext cx="10668000" cy="2070755"/>
          </a:xfrm>
          <a:solidFill>
            <a:schemeClr val="accent5">
              <a:lumMod val="20000"/>
              <a:lumOff val="80000"/>
            </a:schemeClr>
          </a:solidFill>
          <a:ln w="9525">
            <a:solidFill>
              <a:schemeClr val="tx1"/>
            </a:solidFill>
          </a:ln>
        </p:spPr>
        <p:txBody>
          <a:bodyPr>
            <a:normAutofit/>
          </a:bodyPr>
          <a:lstStyle/>
          <a:p>
            <a:pPr marL="0" indent="0">
              <a:buNone/>
            </a:pPr>
            <a:r>
              <a:rPr lang="en-US" sz="2200" b="1" dirty="0">
                <a:latin typeface="Times New Roman" pitchFamily="18" charset="0"/>
                <a:cs typeface="Times New Roman" pitchFamily="18" charset="0"/>
              </a:rPr>
              <a:t>Creating responses</a:t>
            </a:r>
          </a:p>
          <a:p>
            <a:pPr marL="0" indent="0">
              <a:buNone/>
            </a:pPr>
            <a:r>
              <a:rPr lang="en-US" sz="1800" dirty="0">
                <a:latin typeface="Times New Roman" pitchFamily="18" charset="0"/>
                <a:cs typeface="Times New Roman" pitchFamily="18" charset="0"/>
              </a:rPr>
              <a:t>In your controller, provide both the name of the JavaScript page component, as well as any props (data) for the page.</a:t>
            </a:r>
          </a:p>
          <a:p>
            <a:pPr marL="0" indent="0">
              <a:buNone/>
            </a:pPr>
            <a:r>
              <a:rPr lang="en-US" sz="1800" dirty="0" smtClean="0">
                <a:latin typeface="Times New Roman" pitchFamily="18" charset="0"/>
                <a:cs typeface="Times New Roman" pitchFamily="18" charset="0"/>
              </a:rPr>
              <a:t>we're </a:t>
            </a:r>
            <a:r>
              <a:rPr lang="en-US" sz="1800" dirty="0">
                <a:latin typeface="Times New Roman" pitchFamily="18" charset="0"/>
                <a:cs typeface="Times New Roman" pitchFamily="18" charset="0"/>
              </a:rPr>
              <a:t>passing a single prop, called event, which contains four attributes (id, title, </a:t>
            </a:r>
            <a:r>
              <a:rPr lang="en-US" sz="1800" dirty="0" err="1">
                <a:latin typeface="Times New Roman" pitchFamily="18" charset="0"/>
                <a:cs typeface="Times New Roman" pitchFamily="18" charset="0"/>
              </a:rPr>
              <a:t>start_date</a:t>
            </a:r>
            <a:r>
              <a:rPr lang="en-US" sz="1800" dirty="0">
                <a:latin typeface="Times New Roman" pitchFamily="18" charset="0"/>
                <a:cs typeface="Times New Roman" pitchFamily="18" charset="0"/>
              </a:rPr>
              <a:t> and description) to the Event/Show page component</a:t>
            </a:r>
          </a:p>
          <a:p>
            <a:pPr marL="0" indent="0">
              <a:buNone/>
            </a:pPr>
            <a:endParaRPr lang="en-US" sz="1800" u="sng" dirty="0">
              <a:solidFill>
                <a:schemeClr val="accent6">
                  <a:lumMod val="50000"/>
                </a:schemeClr>
              </a:solidFill>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lgn="just">
              <a:buNone/>
            </a:pPr>
            <a:endParaRPr lang="en-US" sz="1800" dirty="0">
              <a:solidFill>
                <a:schemeClr val="accent6">
                  <a:lumMod val="50000"/>
                </a:schemeClr>
              </a:solidFill>
              <a:latin typeface="Times New Roman" pitchFamily="18" charset="0"/>
              <a:cs typeface="Times New Roman" pitchFamily="18" charset="0"/>
            </a:endParaRPr>
          </a:p>
          <a:p>
            <a:pPr marL="0" indent="0" algn="just">
              <a:buNone/>
            </a:pPr>
            <a:endParaRPr lang="en-US" sz="18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9896962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
        <p:nvSpPr>
          <p:cNvPr id="6" name="Rectangle 5"/>
          <p:cNvSpPr/>
          <p:nvPr/>
        </p:nvSpPr>
        <p:spPr>
          <a:xfrm>
            <a:off x="1447800" y="914400"/>
            <a:ext cx="8077200" cy="4801314"/>
          </a:xfrm>
          <a:prstGeom prst="rect">
            <a:avLst/>
          </a:prstGeom>
        </p:spPr>
        <p:txBody>
          <a:bodyPr wrap="square">
            <a:spAutoFit/>
          </a:bodyPr>
          <a:lstStyle/>
          <a:p>
            <a:r>
              <a:rPr lang="en-US" dirty="0">
                <a:latin typeface="Times New Roman" pitchFamily="18" charset="0"/>
                <a:cs typeface="Times New Roman" pitchFamily="18" charset="0"/>
              </a:rPr>
              <a:t>use Inertia\Inertia;</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class </a:t>
            </a:r>
            <a:r>
              <a:rPr lang="en-US" dirty="0" err="1">
                <a:latin typeface="Times New Roman" pitchFamily="18" charset="0"/>
                <a:cs typeface="Times New Roman" pitchFamily="18" charset="0"/>
              </a:rPr>
              <a:t>EventsController</a:t>
            </a:r>
            <a:r>
              <a:rPr lang="en-US" dirty="0">
                <a:latin typeface="Times New Roman" pitchFamily="18" charset="0"/>
                <a:cs typeface="Times New Roman" pitchFamily="18" charset="0"/>
              </a:rPr>
              <a:t> extends Controller</a:t>
            </a:r>
          </a:p>
          <a:p>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    public function show(Event $event)</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return Inertia::render('Event/Show', [</a:t>
            </a:r>
          </a:p>
          <a:p>
            <a:r>
              <a:rPr lang="en-US" dirty="0">
                <a:latin typeface="Times New Roman" pitchFamily="18" charset="0"/>
                <a:cs typeface="Times New Roman" pitchFamily="18" charset="0"/>
              </a:rPr>
              <a:t>            'event' =&gt; $event-&gt;only('id', 'title', '</a:t>
            </a:r>
            <a:r>
              <a:rPr lang="en-US" dirty="0" err="1">
                <a:latin typeface="Times New Roman" pitchFamily="18" charset="0"/>
                <a:cs typeface="Times New Roman" pitchFamily="18" charset="0"/>
              </a:rPr>
              <a:t>start_date</a:t>
            </a:r>
            <a:r>
              <a:rPr lang="en-US" dirty="0">
                <a:latin typeface="Times New Roman" pitchFamily="18" charset="0"/>
                <a:cs typeface="Times New Roman" pitchFamily="18" charset="0"/>
              </a:rPr>
              <a:t>', 'description'),</a:t>
            </a:r>
          </a:p>
          <a:p>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 Alternatively, you can use the inertia() helper</a:t>
            </a:r>
          </a:p>
          <a:p>
            <a:r>
              <a:rPr lang="en-US" dirty="0">
                <a:latin typeface="Times New Roman" pitchFamily="18" charset="0"/>
                <a:cs typeface="Times New Roman" pitchFamily="18" charset="0"/>
              </a:rPr>
              <a:t>        return inertia('Event/Show', [</a:t>
            </a:r>
          </a:p>
          <a:p>
            <a:r>
              <a:rPr lang="en-US" dirty="0">
                <a:latin typeface="Times New Roman" pitchFamily="18" charset="0"/>
                <a:cs typeface="Times New Roman" pitchFamily="18" charset="0"/>
              </a:rPr>
              <a:t>            'event' =&gt; $event-&gt;only('id', 'title', '</a:t>
            </a:r>
            <a:r>
              <a:rPr lang="en-US" dirty="0" err="1">
                <a:latin typeface="Times New Roman" pitchFamily="18" charset="0"/>
                <a:cs typeface="Times New Roman" pitchFamily="18" charset="0"/>
              </a:rPr>
              <a:t>start_date</a:t>
            </a:r>
            <a:r>
              <a:rPr lang="en-US" dirty="0">
                <a:latin typeface="Times New Roman" pitchFamily="18" charset="0"/>
                <a:cs typeface="Times New Roman" pitchFamily="18" charset="0"/>
              </a:rPr>
              <a:t>', 'description'),</a:t>
            </a:r>
          </a:p>
          <a:p>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a:t>
            </a:r>
          </a:p>
        </p:txBody>
      </p:sp>
      <p:sp>
        <p:nvSpPr>
          <p:cNvPr id="7"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Response(</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56099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1B3809-9EF3-4D04-9617-4BB4CE0517C4}"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dirty="0" smtClean="0">
                <a:latin typeface="Times New Roman" pitchFamily="18" charset="0"/>
                <a:cs typeface="Times New Roman" pitchFamily="18" charset="0"/>
              </a:rPr>
              <a:t>Branch Wise Application</a:t>
            </a:r>
            <a:endParaRPr lang="en-IN" sz="2400" dirty="0">
              <a:latin typeface="Times New Roman" pitchFamily="18" charset="0"/>
              <a:cs typeface="Times New Roman" pitchFamily="18" charset="0"/>
            </a:endParaRPr>
          </a:p>
        </p:txBody>
      </p:sp>
      <p:sp>
        <p:nvSpPr>
          <p:cNvPr id="2" name="Rectangle 1"/>
          <p:cNvSpPr/>
          <p:nvPr/>
        </p:nvSpPr>
        <p:spPr>
          <a:xfrm>
            <a:off x="1447800" y="1371601"/>
            <a:ext cx="9982200" cy="2893100"/>
          </a:xfrm>
          <a:prstGeom prst="rect">
            <a:avLst/>
          </a:prstGeom>
        </p:spPr>
        <p:txBody>
          <a:bodyPr wrap="square">
            <a:spAutoFit/>
          </a:bodyPr>
          <a:lstStyle/>
          <a:p>
            <a:pPr fontAlgn="base"/>
            <a:r>
              <a:rPr lang="en-US" sz="2200" b="1" dirty="0">
                <a:latin typeface="Times New Roman" pitchFamily="18" charset="0"/>
                <a:cs typeface="Times New Roman" pitchFamily="18" charset="0"/>
              </a:rPr>
              <a:t>Adaptability</a:t>
            </a:r>
            <a:r>
              <a:rPr lang="en-US" sz="2000" b="1" dirty="0">
                <a:latin typeface="Times New Roman" pitchFamily="18" charset="0"/>
                <a:cs typeface="Times New Roman" pitchFamily="18" charset="0"/>
              </a:rPr>
              <a:t>:</a:t>
            </a:r>
            <a:r>
              <a:rPr lang="en-US" dirty="0">
                <a:latin typeface="Times New Roman" pitchFamily="18" charset="0"/>
                <a:cs typeface="Times New Roman" pitchFamily="18" charset="0"/>
              </a:rPr>
              <a:t> It gives bother free migration, basic, and efficient structure</a:t>
            </a:r>
            <a:r>
              <a:rPr lang="en-US" dirty="0" smtClean="0">
                <a:latin typeface="Times New Roman" pitchFamily="18" charset="0"/>
                <a:cs typeface="Times New Roman" pitchFamily="18" charset="0"/>
              </a:rPr>
              <a:t>.</a:t>
            </a:r>
          </a:p>
          <a:p>
            <a:pPr fontAlgn="base"/>
            <a:endParaRPr lang="en-US" sz="2200" dirty="0">
              <a:latin typeface="Times New Roman" pitchFamily="18" charset="0"/>
              <a:cs typeface="Times New Roman" pitchFamily="18" charset="0"/>
            </a:endParaRPr>
          </a:p>
          <a:p>
            <a:pPr fontAlgn="base"/>
            <a:r>
              <a:rPr lang="en-US" sz="2200" b="1" dirty="0">
                <a:latin typeface="Times New Roman" pitchFamily="18" charset="0"/>
                <a:cs typeface="Times New Roman" pitchFamily="18" charset="0"/>
              </a:rPr>
              <a:t>Components:</a:t>
            </a:r>
            <a:r>
              <a:rPr lang="en-US" dirty="0">
                <a:latin typeface="Times New Roman" pitchFamily="18" charset="0"/>
                <a:cs typeface="Times New Roman" pitchFamily="18" charset="0"/>
              </a:rPr>
              <a:t> They help in creating custom elements that can be reused in HTML</a:t>
            </a:r>
            <a:r>
              <a:rPr lang="en-US" dirty="0" smtClean="0">
                <a:latin typeface="Times New Roman" pitchFamily="18" charset="0"/>
                <a:cs typeface="Times New Roman" pitchFamily="18" charset="0"/>
              </a:rPr>
              <a:t>.</a:t>
            </a:r>
          </a:p>
          <a:p>
            <a:pPr fontAlgn="base"/>
            <a:endParaRPr lang="en-US" dirty="0">
              <a:latin typeface="Times New Roman" pitchFamily="18" charset="0"/>
              <a:cs typeface="Times New Roman" pitchFamily="18" charset="0"/>
            </a:endParaRPr>
          </a:p>
          <a:p>
            <a:pPr fontAlgn="base"/>
            <a:r>
              <a:rPr lang="en-US" sz="2200" b="1" dirty="0">
                <a:latin typeface="Times New Roman" pitchFamily="18" charset="0"/>
                <a:cs typeface="Times New Roman" pitchFamily="18" charset="0"/>
              </a:rPr>
              <a:t>Transition:</a:t>
            </a:r>
            <a:r>
              <a:rPr lang="en-US" dirty="0">
                <a:latin typeface="Times New Roman" pitchFamily="18" charset="0"/>
                <a:cs typeface="Times New Roman" pitchFamily="18" charset="0"/>
              </a:rPr>
              <a:t> Various methodologies are given in Vue.js to apply a transition to HTML components when they are included or expelled from the DOM</a:t>
            </a:r>
            <a:r>
              <a:rPr lang="en-US" dirty="0" smtClean="0">
                <a:latin typeface="Times New Roman" pitchFamily="18" charset="0"/>
                <a:cs typeface="Times New Roman" pitchFamily="18" charset="0"/>
              </a:rPr>
              <a:t>.</a:t>
            </a:r>
          </a:p>
          <a:p>
            <a:pPr fontAlgn="base"/>
            <a:endParaRPr lang="en-US" dirty="0">
              <a:latin typeface="Times New Roman" pitchFamily="18" charset="0"/>
              <a:cs typeface="Times New Roman" pitchFamily="18" charset="0"/>
            </a:endParaRPr>
          </a:p>
          <a:p>
            <a:pPr fontAlgn="base"/>
            <a:r>
              <a:rPr lang="en-US" sz="2200" b="1" dirty="0">
                <a:latin typeface="Times New Roman" pitchFamily="18" charset="0"/>
                <a:cs typeface="Times New Roman" pitchFamily="18" charset="0"/>
              </a:rPr>
              <a:t>Detailed Documentation</a:t>
            </a:r>
            <a:r>
              <a:rPr lang="en-US" sz="2000" b="1" dirty="0">
                <a:latin typeface="Times New Roman" pitchFamily="18" charset="0"/>
                <a:cs typeface="Times New Roman" pitchFamily="18" charset="0"/>
              </a:rPr>
              <a:t>:</a:t>
            </a:r>
            <a:r>
              <a:rPr lang="en-US" dirty="0">
                <a:latin typeface="Times New Roman" pitchFamily="18" charset="0"/>
                <a:cs typeface="Times New Roman" pitchFamily="18" charset="0"/>
              </a:rPr>
              <a:t> It gives a simple learning curve through point-by-point </a:t>
            </a:r>
            <a:r>
              <a:rPr lang="en-US" dirty="0" smtClean="0">
                <a:latin typeface="Times New Roman" pitchFamily="18" charset="0"/>
                <a:cs typeface="Times New Roman" pitchFamily="18" charset="0"/>
              </a:rPr>
              <a:t>documentation</a:t>
            </a:r>
          </a:p>
          <a:p>
            <a:pPr fontAlgn="base"/>
            <a:endParaRPr lang="en-US"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5791245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6F27F6-22CF-4BC0-893E-792E361BE1D6}" type="datetime1">
              <a:rPr lang="en-US" smtClean="0"/>
              <a:t>3/19/2024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10"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Pages</a:t>
            </a:r>
          </a:p>
        </p:txBody>
      </p:sp>
      <p:sp>
        <p:nvSpPr>
          <p:cNvPr id="11"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494692" y="914401"/>
            <a:ext cx="10668000" cy="2286000"/>
          </a:xfrm>
          <a:solidFill>
            <a:schemeClr val="accent5">
              <a:lumMod val="20000"/>
              <a:lumOff val="80000"/>
            </a:schemeClr>
          </a:solidFill>
          <a:ln w="9525">
            <a:solidFill>
              <a:schemeClr val="tx1"/>
            </a:solidFill>
          </a:ln>
        </p:spPr>
        <p:txBody>
          <a:bodyPr>
            <a:normAutofit/>
          </a:bodyPr>
          <a:lstStyle/>
          <a:p>
            <a:pPr marL="0" indent="0">
              <a:buNone/>
            </a:pPr>
            <a:r>
              <a:rPr lang="en-US" sz="1800" dirty="0">
                <a:latin typeface="Times New Roman" pitchFamily="18" charset="0"/>
                <a:cs typeface="Times New Roman" pitchFamily="18" charset="0"/>
              </a:rPr>
              <a:t>With Inertia, each page in your application has its own controller and corresponding JavaScript component. This allows you to retrieve just the data necessary for that page, no API required.</a:t>
            </a:r>
          </a:p>
          <a:p>
            <a:pPr marL="0" indent="0">
              <a:buNone/>
            </a:pPr>
            <a:r>
              <a:rPr lang="en-US" sz="2200" b="1" dirty="0">
                <a:latin typeface="Times New Roman" pitchFamily="18" charset="0"/>
                <a:cs typeface="Times New Roman" pitchFamily="18" charset="0"/>
              </a:rPr>
              <a:t>Creating pages</a:t>
            </a:r>
          </a:p>
          <a:p>
            <a:pPr marL="0" indent="0">
              <a:buNone/>
            </a:pPr>
            <a:r>
              <a:rPr lang="en-US" sz="1800" dirty="0">
                <a:latin typeface="Times New Roman" pitchFamily="18" charset="0"/>
                <a:cs typeface="Times New Roman" pitchFamily="18" charset="0"/>
              </a:rPr>
              <a:t>Pages are simply JavaScript components. There is nothing particularly special about them. Pages receive data from the controllers as props. Here's an example of a simple page component.</a:t>
            </a:r>
          </a:p>
          <a:p>
            <a:pPr marL="0" indent="0">
              <a:buNone/>
            </a:pPr>
            <a:endParaRPr lang="en-US" sz="1800" u="sng" dirty="0">
              <a:solidFill>
                <a:schemeClr val="accent6">
                  <a:lumMod val="50000"/>
                </a:schemeClr>
              </a:solidFill>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lgn="just">
              <a:buNone/>
            </a:pPr>
            <a:endParaRPr lang="en-US" sz="1800" dirty="0">
              <a:solidFill>
                <a:schemeClr val="accent6">
                  <a:lumMod val="50000"/>
                </a:schemeClr>
              </a:solidFill>
              <a:latin typeface="Times New Roman" pitchFamily="18" charset="0"/>
              <a:cs typeface="Times New Roman" pitchFamily="18" charset="0"/>
            </a:endParaRPr>
          </a:p>
          <a:p>
            <a:pPr marL="0" indent="0" algn="just">
              <a:buNone/>
            </a:pPr>
            <a:endParaRPr lang="en-US" sz="18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337602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
        <p:nvSpPr>
          <p:cNvPr id="5" name="Rectangle 4"/>
          <p:cNvSpPr/>
          <p:nvPr/>
        </p:nvSpPr>
        <p:spPr>
          <a:xfrm>
            <a:off x="1447800" y="762003"/>
            <a:ext cx="8686800" cy="5632311"/>
          </a:xfrm>
          <a:prstGeom prst="rect">
            <a:avLst/>
          </a:prstGeom>
        </p:spPr>
        <p:txBody>
          <a:bodyPr wrap="square">
            <a:spAutoFit/>
          </a:bodyPr>
          <a:lstStyle/>
          <a:p>
            <a:r>
              <a:rPr lang="en-US" dirty="0">
                <a:latin typeface="Times New Roman" pitchFamily="18" charset="0"/>
                <a:cs typeface="Times New Roman" pitchFamily="18" charset="0"/>
              </a:rPr>
              <a:t>&lt;template&gt;</a:t>
            </a:r>
          </a:p>
          <a:p>
            <a:r>
              <a:rPr lang="en-US" dirty="0">
                <a:latin typeface="Times New Roman" pitchFamily="18" charset="0"/>
                <a:cs typeface="Times New Roman" pitchFamily="18" charset="0"/>
              </a:rPr>
              <a:t>  &lt;Layout&gt;</a:t>
            </a:r>
          </a:p>
          <a:p>
            <a:r>
              <a:rPr lang="en-US" dirty="0">
                <a:latin typeface="Times New Roman" pitchFamily="18" charset="0"/>
                <a:cs typeface="Times New Roman" pitchFamily="18" charset="0"/>
              </a:rPr>
              <a:t>    &lt;Head title="Welcome" /&gt;</a:t>
            </a:r>
          </a:p>
          <a:p>
            <a:r>
              <a:rPr lang="en-US" dirty="0">
                <a:latin typeface="Times New Roman" pitchFamily="18" charset="0"/>
                <a:cs typeface="Times New Roman" pitchFamily="18" charset="0"/>
              </a:rPr>
              <a:t>    &lt;h1&gt;Welcome&lt;/h1&gt;</a:t>
            </a:r>
          </a:p>
          <a:p>
            <a:r>
              <a:rPr lang="en-US" dirty="0">
                <a:latin typeface="Times New Roman" pitchFamily="18" charset="0"/>
                <a:cs typeface="Times New Roman" pitchFamily="18" charset="0"/>
              </a:rPr>
              <a:t>    &lt;p&gt;Hello {{ user.name }}, welcome to your first Inertia app!&lt;/p&gt;</a:t>
            </a:r>
          </a:p>
          <a:p>
            <a:r>
              <a:rPr lang="en-US" dirty="0">
                <a:latin typeface="Times New Roman" pitchFamily="18" charset="0"/>
                <a:cs typeface="Times New Roman" pitchFamily="18" charset="0"/>
              </a:rPr>
              <a:t>  &lt;/Layout&gt;</a:t>
            </a:r>
          </a:p>
          <a:p>
            <a:r>
              <a:rPr lang="en-US" dirty="0">
                <a:latin typeface="Times New Roman" pitchFamily="18" charset="0"/>
                <a:cs typeface="Times New Roman" pitchFamily="18" charset="0"/>
              </a:rPr>
              <a:t>&lt;/template</a:t>
            </a:r>
            <a:r>
              <a:rPr lang="en-US" dirty="0" smtClean="0">
                <a:latin typeface="Times New Roman" pitchFamily="18" charset="0"/>
                <a:cs typeface="Times New Roman" pitchFamily="18" charset="0"/>
              </a:rPr>
              <a:t>&gt;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&lt;script&gt;</a:t>
            </a:r>
          </a:p>
          <a:p>
            <a:r>
              <a:rPr lang="en-US" dirty="0">
                <a:latin typeface="Times New Roman" pitchFamily="18" charset="0"/>
                <a:cs typeface="Times New Roman" pitchFamily="18" charset="0"/>
              </a:rPr>
              <a:t>  import Layout from './Layout'</a:t>
            </a:r>
          </a:p>
          <a:p>
            <a:r>
              <a:rPr lang="en-US" dirty="0">
                <a:latin typeface="Times New Roman" pitchFamily="18" charset="0"/>
                <a:cs typeface="Times New Roman" pitchFamily="18" charset="0"/>
              </a:rPr>
              <a:t>  import { Head } from '@</a:t>
            </a:r>
            <a:r>
              <a:rPr lang="en-US" dirty="0" err="1">
                <a:latin typeface="Times New Roman" pitchFamily="18" charset="0"/>
                <a:cs typeface="Times New Roman" pitchFamily="18" charset="0"/>
              </a:rPr>
              <a:t>inertiajs</a:t>
            </a:r>
            <a:r>
              <a:rPr lang="en-US" dirty="0">
                <a:latin typeface="Times New Roman" pitchFamily="18" charset="0"/>
                <a:cs typeface="Times New Roman" pitchFamily="18" charset="0"/>
              </a:rPr>
              <a:t>/inertia-vue3</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export default {</a:t>
            </a:r>
          </a:p>
          <a:p>
            <a:r>
              <a:rPr lang="en-US" dirty="0">
                <a:latin typeface="Times New Roman" pitchFamily="18" charset="0"/>
                <a:cs typeface="Times New Roman" pitchFamily="18" charset="0"/>
              </a:rPr>
              <a:t>    components: {</a:t>
            </a:r>
          </a:p>
          <a:p>
            <a:r>
              <a:rPr lang="en-US" dirty="0">
                <a:latin typeface="Times New Roman" pitchFamily="18" charset="0"/>
                <a:cs typeface="Times New Roman" pitchFamily="18" charset="0"/>
              </a:rPr>
              <a:t>      Head,</a:t>
            </a:r>
          </a:p>
          <a:p>
            <a:r>
              <a:rPr lang="en-US" dirty="0">
                <a:latin typeface="Times New Roman" pitchFamily="18" charset="0"/>
                <a:cs typeface="Times New Roman" pitchFamily="18" charset="0"/>
              </a:rPr>
              <a:t>      Layout,</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props: {</a:t>
            </a:r>
          </a:p>
          <a:p>
            <a:r>
              <a:rPr lang="en-US" dirty="0">
                <a:latin typeface="Times New Roman" pitchFamily="18" charset="0"/>
                <a:cs typeface="Times New Roman" pitchFamily="18" charset="0"/>
              </a:rPr>
              <a:t>      user: Object,</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&lt;/script&gt;</a:t>
            </a:r>
          </a:p>
        </p:txBody>
      </p:sp>
      <p:sp>
        <p:nvSpPr>
          <p:cNvPr id="6"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smtClean="0">
                <a:latin typeface="Times New Roman" pitchFamily="18" charset="0"/>
                <a:cs typeface="Times New Roman" pitchFamily="18" charset="0"/>
              </a:rPr>
              <a:t>Pages(</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019591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447800" y="990600"/>
            <a:ext cx="10591800" cy="2590800"/>
          </a:xfrm>
          <a:solidFill>
            <a:schemeClr val="accent5">
              <a:lumMod val="20000"/>
              <a:lumOff val="80000"/>
            </a:schemeClr>
          </a:solidFill>
          <a:ln w="9525">
            <a:solidFill>
              <a:schemeClr val="tx1"/>
            </a:solidFill>
          </a:ln>
        </p:spPr>
        <p:txBody>
          <a:bodyPr>
            <a:normAutofit/>
          </a:bodyPr>
          <a:lstStyle/>
          <a:p>
            <a:pPr marL="0" indent="0">
              <a:buNone/>
            </a:pPr>
            <a:r>
              <a:rPr lang="en-US" sz="2200" b="1" dirty="0">
                <a:latin typeface="Times New Roman" pitchFamily="18" charset="0"/>
                <a:cs typeface="Times New Roman" pitchFamily="18" charset="0"/>
              </a:rPr>
              <a:t>The Get Method</a:t>
            </a:r>
          </a:p>
          <a:p>
            <a:pPr marL="0" indent="0">
              <a:buNone/>
            </a:pPr>
            <a:r>
              <a:rPr lang="en-US" sz="1800" dirty="0">
                <a:latin typeface="Times New Roman" pitchFamily="18" charset="0"/>
                <a:cs typeface="Times New Roman" pitchFamily="18" charset="0"/>
              </a:rPr>
              <a:t>Get method is used to retrieve or get the information from the given server using a given URL. In REST CURD, it performs the read operation.</a:t>
            </a:r>
          </a:p>
          <a:p>
            <a:pPr marL="0" indent="0">
              <a:buNone/>
            </a:pPr>
            <a:r>
              <a:rPr lang="en-US" sz="2200" b="1" dirty="0">
                <a:latin typeface="Times New Roman" pitchFamily="18" charset="0"/>
                <a:cs typeface="Times New Roman" pitchFamily="18" charset="0"/>
              </a:rPr>
              <a:t>Let’s try GET method </a:t>
            </a:r>
            <a:r>
              <a:rPr lang="en-US" sz="2200" dirty="0">
                <a:latin typeface="Times New Roman" pitchFamily="18" charset="0"/>
                <a:cs typeface="Times New Roman" pitchFamily="18" charset="0"/>
              </a:rPr>
              <a:t>:</a:t>
            </a:r>
          </a:p>
          <a:p>
            <a:pPr marL="0" indent="0">
              <a:buNone/>
            </a:pPr>
            <a:r>
              <a:rPr lang="en-US" sz="1800" dirty="0">
                <a:latin typeface="Times New Roman" pitchFamily="18" charset="0"/>
                <a:cs typeface="Times New Roman" pitchFamily="18" charset="0"/>
              </a:rPr>
              <a:t>Let’s set up an HTML file that you can run locally on your browser. Create a file called </a:t>
            </a:r>
            <a:r>
              <a:rPr lang="en-US" sz="1800" dirty="0" err="1">
                <a:latin typeface="Times New Roman" pitchFamily="18" charset="0"/>
                <a:cs typeface="Times New Roman" pitchFamily="18" charset="0"/>
              </a:rPr>
              <a:t>get.html.Let’s</a:t>
            </a:r>
            <a:r>
              <a:rPr lang="en-US" sz="1800" dirty="0">
                <a:latin typeface="Times New Roman" pitchFamily="18" charset="0"/>
                <a:cs typeface="Times New Roman" pitchFamily="18" charset="0"/>
              </a:rPr>
              <a:t> look at the code :</a:t>
            </a:r>
          </a:p>
          <a:p>
            <a:pPr marL="0" indent="0">
              <a:buNone/>
            </a:pPr>
            <a:endParaRPr lang="en-US" sz="1800" u="sng" dirty="0">
              <a:solidFill>
                <a:schemeClr val="accent6">
                  <a:lumMod val="50000"/>
                </a:schemeClr>
              </a:solidFill>
              <a:latin typeface="Times New Roman" pitchFamily="18" charset="0"/>
              <a:cs typeface="Times New Roman" pitchFamily="18" charset="0"/>
            </a:endParaRPr>
          </a:p>
          <a:p>
            <a:pPr marL="0" indent="0">
              <a:buNone/>
            </a:pPr>
            <a:endParaRPr lang="en-US" sz="1800" u="sng" dirty="0">
              <a:solidFill>
                <a:schemeClr val="accent6">
                  <a:lumMod val="50000"/>
                </a:schemeClr>
              </a:solidFill>
              <a:latin typeface="Times New Roman" pitchFamily="18" charset="0"/>
              <a:cs typeface="Times New Roman" pitchFamily="18" charset="0"/>
            </a:endParaRPr>
          </a:p>
          <a:p>
            <a:pPr marL="0" indent="0">
              <a:buNone/>
            </a:pPr>
            <a:endParaRPr lang="en-US" sz="1800" u="sng" dirty="0" smtClean="0">
              <a:solidFill>
                <a:schemeClr val="accent6">
                  <a:lumMod val="50000"/>
                </a:schemeClr>
              </a:solidFill>
              <a:latin typeface="Times New Roman" pitchFamily="18" charset="0"/>
              <a:cs typeface="Times New Roman" pitchFamily="18" charset="0"/>
            </a:endParaRPr>
          </a:p>
          <a:p>
            <a:pPr marL="0" indent="0">
              <a:buNone/>
            </a:pPr>
            <a:endParaRPr lang="en-US" sz="1800" b="1" u="sng" dirty="0">
              <a:latin typeface="Times New Roman" pitchFamily="18" charset="0"/>
              <a:cs typeface="Times New Roman" pitchFamily="18" charset="0"/>
            </a:endParaRPr>
          </a:p>
          <a:p>
            <a:pPr marL="0" indent="0" algn="just">
              <a:buNone/>
            </a:pPr>
            <a:endParaRPr lang="en-US" sz="1800" dirty="0">
              <a:solidFill>
                <a:schemeClr val="accent6">
                  <a:lumMod val="50000"/>
                </a:schemeClr>
              </a:solidFill>
              <a:latin typeface="Times New Roman" pitchFamily="18" charset="0"/>
              <a:cs typeface="Times New Roman" pitchFamily="18" charset="0"/>
            </a:endParaRPr>
          </a:p>
          <a:p>
            <a:pPr marL="0" indent="0" algn="just">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422D1AFA-837D-40D1-B56C-68071F0986F8}"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Get Method</a:t>
            </a:r>
            <a:endParaRPr lang="en-US" sz="2400" dirty="0">
              <a:latin typeface="Times New Roman" pitchFamily="18" charset="0"/>
              <a:cs typeface="Times New Roman" pitchFamily="18" charset="0"/>
            </a:endParaRP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50377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Picture 4" descr="https://miro.medium.com/max/700/1*jeVt66x40MMSUv6YaRXwAA.png"/>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66800"/>
            <a:ext cx="10515600" cy="5105400"/>
          </a:xfrm>
          <a:prstGeom prst="rect">
            <a:avLst/>
          </a:prstGeom>
          <a:noFill/>
          <a:ln>
            <a:noFill/>
          </a:ln>
        </p:spPr>
      </p:pic>
      <p:sp>
        <p:nvSpPr>
          <p:cNvPr id="6"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Get </a:t>
            </a:r>
            <a:r>
              <a:rPr lang="en-US" sz="2400" dirty="0" smtClean="0">
                <a:latin typeface="Times New Roman" pitchFamily="18" charset="0"/>
                <a:cs typeface="Times New Roman" pitchFamily="18" charset="0"/>
              </a:rPr>
              <a:t>Method(</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258172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447800" y="914401"/>
            <a:ext cx="10591800" cy="2514600"/>
          </a:xfrm>
          <a:solidFill>
            <a:schemeClr val="accent5">
              <a:lumMod val="20000"/>
              <a:lumOff val="80000"/>
            </a:schemeClr>
          </a:solidFill>
          <a:ln w="9525">
            <a:solidFill>
              <a:schemeClr val="tx1"/>
            </a:solidFill>
          </a:ln>
        </p:spPr>
        <p:txBody>
          <a:bodyPr>
            <a:normAutofit/>
          </a:bodyPr>
          <a:lstStyle/>
          <a:p>
            <a:pPr marL="0" indent="0">
              <a:buNone/>
            </a:pPr>
            <a:r>
              <a:rPr lang="en-US" sz="1800" dirty="0">
                <a:latin typeface="Times New Roman" pitchFamily="18" charset="0"/>
                <a:cs typeface="Times New Roman" pitchFamily="18" charset="0"/>
              </a:rPr>
              <a:t>Post is used for sending data to the server such as uploading a file or transferring some data or adding a new row to the back end table to any kind of web form. In a simple sentence, we can say that the post method is used for inserting new items in the backend server. In REST CRUD operation it performs the create operation</a:t>
            </a:r>
            <a:r>
              <a:rPr lang="en-US" sz="1800" dirty="0" smtClean="0">
                <a:latin typeface="Times New Roman" pitchFamily="18" charset="0"/>
                <a:cs typeface="Times New Roman" pitchFamily="18" charset="0"/>
              </a:rPr>
              <a:t>.</a:t>
            </a:r>
          </a:p>
          <a:p>
            <a:pPr marL="0" indent="0">
              <a:buNone/>
            </a:pPr>
            <a:endParaRPr lang="en-US" sz="1800" dirty="0">
              <a:latin typeface="Times New Roman" pitchFamily="18" charset="0"/>
              <a:cs typeface="Times New Roman" pitchFamily="18" charset="0"/>
            </a:endParaRPr>
          </a:p>
          <a:p>
            <a:pPr marL="0" indent="0">
              <a:buNone/>
            </a:pPr>
            <a:r>
              <a:rPr lang="en-US" sz="1800" b="1" i="1" dirty="0">
                <a:latin typeface="Times New Roman" pitchFamily="18" charset="0"/>
                <a:cs typeface="Times New Roman" pitchFamily="18" charset="0"/>
              </a:rPr>
              <a:t>Let’s try the post method:</a:t>
            </a:r>
            <a:endParaRPr lang="en-US" sz="1800" dirty="0">
              <a:latin typeface="Times New Roman" pitchFamily="18" charset="0"/>
              <a:cs typeface="Times New Roman" pitchFamily="18" charset="0"/>
            </a:endParaRPr>
          </a:p>
          <a:p>
            <a:pPr marL="0" indent="0">
              <a:buNone/>
            </a:pPr>
            <a:r>
              <a:rPr lang="en-US" sz="1800" dirty="0">
                <a:latin typeface="Times New Roman" pitchFamily="18" charset="0"/>
                <a:cs typeface="Times New Roman" pitchFamily="18" charset="0"/>
              </a:rPr>
              <a:t>Again create a post.html file that can run in your local browser. Let’s try the code:</a:t>
            </a:r>
          </a:p>
          <a:p>
            <a:pPr marL="0" indent="0">
              <a:buNone/>
            </a:pPr>
            <a:endParaRPr lang="en-US" sz="1800" u="sng" dirty="0">
              <a:solidFill>
                <a:schemeClr val="accent6">
                  <a:lumMod val="50000"/>
                </a:schemeClr>
              </a:solidFill>
              <a:latin typeface="Times New Roman" pitchFamily="18" charset="0"/>
              <a:cs typeface="Times New Roman" pitchFamily="18" charset="0"/>
            </a:endParaRPr>
          </a:p>
          <a:p>
            <a:pPr marL="0" indent="0">
              <a:buNone/>
            </a:pPr>
            <a:endParaRPr lang="en-US" sz="1800" u="sng" dirty="0">
              <a:solidFill>
                <a:schemeClr val="accent6">
                  <a:lumMod val="50000"/>
                </a:schemeClr>
              </a:solidFill>
              <a:latin typeface="Times New Roman" pitchFamily="18" charset="0"/>
              <a:cs typeface="Times New Roman" pitchFamily="18" charset="0"/>
            </a:endParaRPr>
          </a:p>
          <a:p>
            <a:pPr marL="0" indent="0">
              <a:buNone/>
            </a:pPr>
            <a:endParaRPr lang="en-US" sz="1800" u="sng" dirty="0" smtClean="0">
              <a:solidFill>
                <a:schemeClr val="accent6">
                  <a:lumMod val="50000"/>
                </a:schemeClr>
              </a:solidFill>
              <a:latin typeface="Times New Roman" pitchFamily="18" charset="0"/>
              <a:cs typeface="Times New Roman" pitchFamily="18" charset="0"/>
            </a:endParaRPr>
          </a:p>
          <a:p>
            <a:pPr marL="0" indent="0">
              <a:buNone/>
            </a:pPr>
            <a:endParaRPr lang="en-US" sz="1800" b="1" u="sng" dirty="0">
              <a:latin typeface="Times New Roman" pitchFamily="18" charset="0"/>
              <a:cs typeface="Times New Roman" pitchFamily="18" charset="0"/>
            </a:endParaRPr>
          </a:p>
          <a:p>
            <a:pPr marL="0" indent="0" algn="just">
              <a:buNone/>
            </a:pPr>
            <a:endParaRPr lang="en-US" sz="1800" dirty="0">
              <a:solidFill>
                <a:schemeClr val="accent6">
                  <a:lumMod val="50000"/>
                </a:schemeClr>
              </a:solidFill>
              <a:latin typeface="Times New Roman" pitchFamily="18" charset="0"/>
              <a:cs typeface="Times New Roman" pitchFamily="18" charset="0"/>
            </a:endParaRPr>
          </a:p>
          <a:p>
            <a:pPr marL="0" indent="0" algn="just">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C3924666-0F4E-4951-9D66-5AE377C2AEC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Post Method</a:t>
            </a: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2648353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Picture 4" descr="https://miro.medium.com/max/700/1*13jE8kY5YjRCpNeXCOycCw.png"/>
          <p:cNvPicPr/>
          <p:nvPr/>
        </p:nvPicPr>
        <p:blipFill>
          <a:blip r:embed="rId2">
            <a:extLst>
              <a:ext uri="{28A0092B-C50C-407E-A947-70E740481C1C}">
                <a14:useLocalDpi xmlns:a14="http://schemas.microsoft.com/office/drawing/2010/main" val="0"/>
              </a:ext>
            </a:extLst>
          </a:blip>
          <a:srcRect/>
          <a:stretch>
            <a:fillRect/>
          </a:stretch>
        </p:blipFill>
        <p:spPr bwMode="auto">
          <a:xfrm>
            <a:off x="1447806" y="914400"/>
            <a:ext cx="10363199" cy="5257800"/>
          </a:xfrm>
          <a:prstGeom prst="rect">
            <a:avLst/>
          </a:prstGeom>
          <a:noFill/>
          <a:ln>
            <a:noFill/>
          </a:ln>
        </p:spPr>
      </p:pic>
      <p:sp>
        <p:nvSpPr>
          <p:cNvPr id="6"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Post </a:t>
            </a:r>
            <a:r>
              <a:rPr lang="en-US" sz="2400" dirty="0" smtClean="0">
                <a:latin typeface="Times New Roman" pitchFamily="18" charset="0"/>
                <a:cs typeface="Times New Roman" pitchFamily="18" charset="0"/>
              </a:rPr>
              <a:t>Method(</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793335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447800" y="990608"/>
            <a:ext cx="10515600" cy="2514601"/>
          </a:xfrm>
          <a:solidFill>
            <a:schemeClr val="accent5">
              <a:lumMod val="20000"/>
              <a:lumOff val="80000"/>
            </a:schemeClr>
          </a:solidFill>
          <a:ln w="9525">
            <a:solidFill>
              <a:schemeClr val="tx1"/>
            </a:solidFill>
          </a:ln>
        </p:spPr>
        <p:txBody>
          <a:bodyPr>
            <a:normAutofit/>
          </a:bodyPr>
          <a:lstStyle/>
          <a:p>
            <a:pPr marL="0" indent="0">
              <a:buNone/>
            </a:pPr>
            <a:r>
              <a:rPr lang="en-US" sz="1800" dirty="0">
                <a:latin typeface="Times New Roman" pitchFamily="18" charset="0"/>
                <a:cs typeface="Times New Roman" pitchFamily="18" charset="0"/>
              </a:rPr>
              <a:t>The PUT method is most often used to update an existing resource.</a:t>
            </a:r>
          </a:p>
          <a:p>
            <a:pPr marL="0" indent="0">
              <a:buNone/>
            </a:pPr>
            <a:r>
              <a:rPr lang="en-US" sz="1800" b="1" dirty="0" smtClean="0">
                <a:latin typeface="Times New Roman" pitchFamily="18" charset="0"/>
                <a:cs typeface="Times New Roman" pitchFamily="18" charset="0"/>
              </a:rPr>
              <a:t>PUT </a:t>
            </a:r>
            <a:r>
              <a:rPr lang="en-US" sz="1800" b="1" dirty="0">
                <a:latin typeface="Times New Roman" pitchFamily="18" charset="0"/>
                <a:cs typeface="Times New Roman" pitchFamily="18" charset="0"/>
              </a:rPr>
              <a:t>method mechanism:</a:t>
            </a:r>
          </a:p>
          <a:p>
            <a:pPr marL="0" indent="0">
              <a:buNone/>
            </a:pPr>
            <a:r>
              <a:rPr lang="en-US" sz="1800" dirty="0">
                <a:latin typeface="Times New Roman" pitchFamily="18" charset="0"/>
                <a:cs typeface="Times New Roman" pitchFamily="18" charset="0"/>
              </a:rPr>
              <a:t>In HTTP.PUT method, the resource is first identified by the URL and if it exists, then it is updated, otherwise, a new resource is created. In simply we can say that If the resource exists then update else create a new resource.</a:t>
            </a:r>
          </a:p>
          <a:p>
            <a:pPr marL="0" indent="0">
              <a:buNone/>
            </a:pPr>
            <a:endParaRPr lang="en-US" sz="1800" u="sng" dirty="0">
              <a:solidFill>
                <a:schemeClr val="accent6">
                  <a:lumMod val="50000"/>
                </a:schemeClr>
              </a:solidFill>
              <a:latin typeface="Times New Roman" pitchFamily="18" charset="0"/>
              <a:cs typeface="Times New Roman" pitchFamily="18" charset="0"/>
            </a:endParaRPr>
          </a:p>
          <a:p>
            <a:pPr marL="0" indent="0">
              <a:buNone/>
            </a:pPr>
            <a:endParaRPr lang="en-US" sz="1800" u="sng" dirty="0" smtClean="0">
              <a:solidFill>
                <a:schemeClr val="accent6">
                  <a:lumMod val="50000"/>
                </a:schemeClr>
              </a:solidFill>
              <a:latin typeface="Times New Roman" pitchFamily="18" charset="0"/>
              <a:cs typeface="Times New Roman" pitchFamily="18" charset="0"/>
            </a:endParaRPr>
          </a:p>
          <a:p>
            <a:pPr marL="0" indent="0">
              <a:buNone/>
            </a:pPr>
            <a:r>
              <a:rPr lang="en-US" sz="1800" b="1" i="1" dirty="0">
                <a:latin typeface="Times New Roman" pitchFamily="18" charset="0"/>
                <a:cs typeface="Times New Roman" pitchFamily="18" charset="0"/>
              </a:rPr>
              <a:t>Let’s try to understand the put method through the code</a:t>
            </a:r>
            <a:endParaRPr lang="en-US" sz="1800" dirty="0">
              <a:latin typeface="Times New Roman" pitchFamily="18" charset="0"/>
              <a:cs typeface="Times New Roman" pitchFamily="18" charset="0"/>
            </a:endParaRPr>
          </a:p>
          <a:p>
            <a:pPr marL="0" indent="0">
              <a:buNone/>
            </a:pPr>
            <a:endParaRPr lang="en-US" sz="1800" b="1" u="sng" dirty="0">
              <a:latin typeface="Times New Roman" pitchFamily="18" charset="0"/>
              <a:cs typeface="Times New Roman" pitchFamily="18" charset="0"/>
            </a:endParaRPr>
          </a:p>
          <a:p>
            <a:pPr marL="0" indent="0" algn="just">
              <a:buNone/>
            </a:pPr>
            <a:endParaRPr lang="en-US" sz="1800" dirty="0">
              <a:solidFill>
                <a:schemeClr val="accent6">
                  <a:lumMod val="50000"/>
                </a:schemeClr>
              </a:solidFill>
              <a:latin typeface="Times New Roman" pitchFamily="18" charset="0"/>
              <a:cs typeface="Times New Roman" pitchFamily="18" charset="0"/>
            </a:endParaRPr>
          </a:p>
          <a:p>
            <a:pPr marL="0" indent="0" algn="just">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6D55B41A-607F-44A9-BB5A-D38834CFD6FC}"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PUT Method</a:t>
            </a: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1572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77" y="890954"/>
            <a:ext cx="10603523" cy="5439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PUT </a:t>
            </a:r>
            <a:r>
              <a:rPr lang="en-US" sz="2400" dirty="0" smtClean="0">
                <a:latin typeface="Times New Roman" pitchFamily="18" charset="0"/>
                <a:cs typeface="Times New Roman" pitchFamily="18" charset="0"/>
              </a:rPr>
              <a:t>Method(</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5097496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AB1849F-ABFE-4E45-96A4-8F1F4B046B06}"/>
              </a:ext>
            </a:extLst>
          </p:cNvPr>
          <p:cNvSpPr>
            <a:spLocks noGrp="1"/>
          </p:cNvSpPr>
          <p:nvPr>
            <p:ph idx="1"/>
          </p:nvPr>
        </p:nvSpPr>
        <p:spPr>
          <a:xfrm>
            <a:off x="1371600" y="977246"/>
            <a:ext cx="10668000" cy="1994555"/>
          </a:xfrm>
          <a:solidFill>
            <a:schemeClr val="accent5">
              <a:lumMod val="20000"/>
              <a:lumOff val="80000"/>
            </a:schemeClr>
          </a:solidFill>
          <a:ln w="9525">
            <a:solidFill>
              <a:schemeClr val="tx1"/>
            </a:solidFill>
          </a:ln>
        </p:spPr>
        <p:txBody>
          <a:bodyPr>
            <a:normAutofit/>
          </a:bodyPr>
          <a:lstStyle/>
          <a:p>
            <a:pPr marL="0" indent="0">
              <a:buNone/>
            </a:pPr>
            <a:r>
              <a:rPr lang="en-US" sz="1800" dirty="0">
                <a:latin typeface="Times New Roman" pitchFamily="18" charset="0"/>
                <a:cs typeface="Times New Roman" pitchFamily="18" charset="0"/>
              </a:rPr>
              <a:t>The PATCH method is used to update the values of the resource properties.</a:t>
            </a:r>
          </a:p>
          <a:p>
            <a:pPr marL="0" indent="0">
              <a:buNone/>
            </a:pPr>
            <a:r>
              <a:rPr lang="en-US" sz="1800" b="1" dirty="0">
                <a:latin typeface="Times New Roman" pitchFamily="18" charset="0"/>
                <a:cs typeface="Times New Roman" pitchFamily="18" charset="0"/>
              </a:rPr>
              <a:t>let’s look at the patch method</a:t>
            </a:r>
            <a:endParaRPr lang="en-US" sz="1800" dirty="0">
              <a:latin typeface="Times New Roman" pitchFamily="18" charset="0"/>
              <a:cs typeface="Times New Roman" pitchFamily="18" charset="0"/>
            </a:endParaRPr>
          </a:p>
          <a:p>
            <a:pPr marL="0" indent="0">
              <a:buNone/>
            </a:pPr>
            <a:r>
              <a:rPr lang="en-US" sz="1800" dirty="0">
                <a:latin typeface="Times New Roman" pitchFamily="18" charset="0"/>
                <a:cs typeface="Times New Roman" pitchFamily="18" charset="0"/>
              </a:rPr>
              <a:t>Before writing the code look at the below screenshot which is taken from the placeholder where userID:1 this </a:t>
            </a:r>
            <a:r>
              <a:rPr lang="en-US" sz="1800" dirty="0" err="1">
                <a:latin typeface="Times New Roman" pitchFamily="18" charset="0"/>
                <a:cs typeface="Times New Roman" pitchFamily="18" charset="0"/>
              </a:rPr>
              <a:t>userID</a:t>
            </a:r>
            <a:r>
              <a:rPr lang="en-US" sz="1800" dirty="0">
                <a:latin typeface="Times New Roman" pitchFamily="18" charset="0"/>
                <a:cs typeface="Times New Roman" pitchFamily="18" charset="0"/>
              </a:rPr>
              <a:t> has two property one is the </a:t>
            </a:r>
            <a:r>
              <a:rPr lang="en-US" sz="1800" b="1" dirty="0">
                <a:latin typeface="Times New Roman" pitchFamily="18" charset="0"/>
                <a:cs typeface="Times New Roman" pitchFamily="18" charset="0"/>
              </a:rPr>
              <a:t>title</a:t>
            </a:r>
            <a:r>
              <a:rPr lang="en-US" sz="1800" dirty="0">
                <a:latin typeface="Times New Roman" pitchFamily="18" charset="0"/>
                <a:cs typeface="Times New Roman" pitchFamily="18" charset="0"/>
              </a:rPr>
              <a:t> &amp; another one is the </a:t>
            </a:r>
            <a:r>
              <a:rPr lang="en-US" sz="1800" b="1" dirty="0">
                <a:latin typeface="Times New Roman" pitchFamily="18" charset="0"/>
                <a:cs typeface="Times New Roman" pitchFamily="18" charset="0"/>
              </a:rPr>
              <a:t>completed</a:t>
            </a:r>
            <a:r>
              <a:rPr lang="en-US" sz="1800" dirty="0">
                <a:latin typeface="Times New Roman" pitchFamily="18" charset="0"/>
                <a:cs typeface="Times New Roman" pitchFamily="18" charset="0"/>
              </a:rPr>
              <a:t>. Respectively their values are ‘</a:t>
            </a:r>
            <a:r>
              <a:rPr lang="en-US" sz="1800" b="1" dirty="0" err="1">
                <a:latin typeface="Times New Roman" pitchFamily="18" charset="0"/>
                <a:cs typeface="Times New Roman" pitchFamily="18" charset="0"/>
              </a:rPr>
              <a:t>delectus</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aut</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autem</a:t>
            </a:r>
            <a:r>
              <a:rPr lang="en-US" sz="1800" dirty="0">
                <a:latin typeface="Times New Roman" pitchFamily="18" charset="0"/>
                <a:cs typeface="Times New Roman" pitchFamily="18" charset="0"/>
              </a:rPr>
              <a:t>’ &amp; ‘</a:t>
            </a:r>
            <a:r>
              <a:rPr lang="en-US" sz="1800" b="1" dirty="0" err="1">
                <a:latin typeface="Times New Roman" pitchFamily="18" charset="0"/>
                <a:cs typeface="Times New Roman" pitchFamily="18" charset="0"/>
              </a:rPr>
              <a:t>false</a:t>
            </a:r>
            <a:r>
              <a:rPr lang="en-US" sz="1800" dirty="0" err="1">
                <a:latin typeface="Times New Roman" pitchFamily="18" charset="0"/>
                <a:cs typeface="Times New Roman" pitchFamily="18" charset="0"/>
              </a:rPr>
              <a:t>’.Here</a:t>
            </a:r>
            <a:r>
              <a:rPr lang="en-US" sz="1800" dirty="0">
                <a:latin typeface="Times New Roman" pitchFamily="18" charset="0"/>
                <a:cs typeface="Times New Roman" pitchFamily="18" charset="0"/>
              </a:rPr>
              <a:t> we are going to update the values of the resource properties.</a:t>
            </a:r>
          </a:p>
          <a:p>
            <a:pPr marL="0" indent="0" algn="just">
              <a:buNone/>
            </a:pPr>
            <a:endParaRPr lang="en-US" sz="1800" dirty="0">
              <a:solidFill>
                <a:schemeClr val="accent6">
                  <a:lumMod val="50000"/>
                </a:schemeClr>
              </a:solidFill>
              <a:latin typeface="Times New Roman" pitchFamily="18" charset="0"/>
              <a:cs typeface="Times New Roman" pitchFamily="18" charset="0"/>
            </a:endParaRPr>
          </a:p>
          <a:p>
            <a:pPr marL="0" indent="0" algn="just">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AE9E63D-03E3-4B8A-8C5B-87D09F93DB8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PATCH METHOD</a:t>
            </a: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3612410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0F1B-DB65-4285-80F3-A259B271DA0B}" type="datetime1">
              <a:rPr lang="en-US" smtClean="0"/>
              <a:t>3/19/2024</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90600"/>
            <a:ext cx="10591794" cy="473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1447800" y="2638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PATCH </a:t>
            </a:r>
            <a:r>
              <a:rPr lang="en-US" sz="2400" dirty="0" smtClean="0">
                <a:latin typeface="Times New Roman" pitchFamily="18" charset="0"/>
                <a:cs typeface="Times New Roman" pitchFamily="18" charset="0"/>
              </a:rPr>
              <a:t>METHOD(</a:t>
            </a:r>
            <a:r>
              <a:rPr lang="en-US" sz="2400" dirty="0" err="1" smtClean="0">
                <a:latin typeface="Times New Roman" pitchFamily="18" charset="0"/>
                <a:cs typeface="Times New Roman" pitchFamily="18" charset="0"/>
              </a:rPr>
              <a:t>Cont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7"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13069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03E956-1A55-4C01-B4C6-A41C201DE15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Course Objective</a:t>
            </a:r>
          </a:p>
        </p:txBody>
      </p:sp>
      <p:sp>
        <p:nvSpPr>
          <p:cNvPr id="2" name="Rectangle 1"/>
          <p:cNvSpPr/>
          <p:nvPr/>
        </p:nvSpPr>
        <p:spPr>
          <a:xfrm>
            <a:off x="1447800" y="1066804"/>
            <a:ext cx="7696200" cy="3416320"/>
          </a:xfrm>
          <a:prstGeom prst="rect">
            <a:avLst/>
          </a:prstGeom>
        </p:spPr>
        <p:txBody>
          <a:bodyPr wrap="square">
            <a:spAutoFit/>
          </a:bodyPr>
          <a:lstStyle/>
          <a:p>
            <a:r>
              <a:rPr lang="en-US" b="1"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Laravel </a:t>
            </a:r>
            <a:r>
              <a:rPr lang="en-US" dirty="0">
                <a:latin typeface="Times New Roman" pitchFamily="18" charset="0"/>
                <a:cs typeface="Times New Roman" pitchFamily="18" charset="0"/>
              </a:rPr>
              <a:t>Development Means Faster Time-To-Market.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.Better </a:t>
            </a:r>
            <a:r>
              <a:rPr lang="en-US" dirty="0">
                <a:latin typeface="Times New Roman" pitchFamily="18" charset="0"/>
                <a:cs typeface="Times New Roman" pitchFamily="18" charset="0"/>
              </a:rPr>
              <a:t>Authentication and Authorization Option.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Stay </a:t>
            </a:r>
            <a:r>
              <a:rPr lang="en-US" dirty="0">
                <a:latin typeface="Times New Roman" pitchFamily="18" charset="0"/>
                <a:cs typeface="Times New Roman" pitchFamily="18" charset="0"/>
              </a:rPr>
              <a:t>Away from Technical Vulnerabilities with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Framework.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MVC </a:t>
            </a:r>
            <a:r>
              <a:rPr lang="en-US" dirty="0">
                <a:latin typeface="Times New Roman" pitchFamily="18" charset="0"/>
                <a:cs typeface="Times New Roman" pitchFamily="18" charset="0"/>
              </a:rPr>
              <a:t>Architecture of </a:t>
            </a:r>
            <a:r>
              <a:rPr lang="en-US" dirty="0" err="1">
                <a:latin typeface="Times New Roman" pitchFamily="18" charset="0"/>
                <a:cs typeface="Times New Roman" pitchFamily="18" charset="0"/>
              </a:rPr>
              <a:t>Laravel</a:t>
            </a:r>
            <a:r>
              <a:rPr lang="en-US" dirty="0">
                <a:latin typeface="Times New Roman" pitchFamily="18" charset="0"/>
                <a:cs typeface="Times New Roman" pitchFamily="18" charset="0"/>
              </a:rPr>
              <a:t> Framework. </a:t>
            </a:r>
            <a:r>
              <a:rPr lang="en-US" dirty="0" smtClean="0">
                <a:latin typeface="Times New Roman" pitchFamily="18" charset="0"/>
                <a:cs typeface="Times New Roman" pitchFamily="18" charset="0"/>
              </a:rPr>
              <a:t>...</a:t>
            </a:r>
          </a:p>
          <a:p>
            <a:endParaRPr lang="en-US" b="1"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5</a:t>
            </a:r>
            <a:r>
              <a:rPr lang="en-US" dirty="0" smtClean="0">
                <a:latin typeface="Times New Roman" pitchFamily="18" charset="0"/>
                <a:cs typeface="Times New Roman" pitchFamily="18" charset="0"/>
              </a:rPr>
              <a:t>.Automated </a:t>
            </a:r>
            <a:r>
              <a:rPr lang="en-US" dirty="0">
                <a:latin typeface="Times New Roman" pitchFamily="18" charset="0"/>
                <a:cs typeface="Times New Roman" pitchFamily="18" charset="0"/>
              </a:rPr>
              <a:t>and Unit Testing Feature.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6.</a:t>
            </a:r>
            <a:r>
              <a:rPr lang="en-US" dirty="0" smtClean="0">
                <a:latin typeface="Times New Roman" pitchFamily="18" charset="0"/>
                <a:cs typeface="Times New Roman" pitchFamily="18" charset="0"/>
              </a:rPr>
              <a:t>Automated </a:t>
            </a:r>
            <a:r>
              <a:rPr lang="en-US" dirty="0">
                <a:latin typeface="Times New Roman" pitchFamily="18" charset="0"/>
                <a:cs typeface="Times New Roman" pitchFamily="18" charset="0"/>
              </a:rPr>
              <a:t>Task Execution and </a:t>
            </a:r>
            <a:r>
              <a:rPr lang="en-US" dirty="0" smtClean="0">
                <a:latin typeface="Times New Roman" pitchFamily="18" charset="0"/>
                <a:cs typeface="Times New Roman" pitchFamily="18" charset="0"/>
              </a:rPr>
              <a:t>Scheduling</a:t>
            </a:r>
          </a:p>
          <a:p>
            <a:endParaRPr lang="en-US"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4341724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BF9AA1-1A58-4E71-A25C-7672FCBC7440}"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dirty="0"/>
          </a:p>
        </p:txBody>
      </p:sp>
      <p:sp>
        <p:nvSpPr>
          <p:cNvPr id="7" name="Title 1"/>
          <p:cNvSpPr txBox="1">
            <a:spLocks/>
          </p:cNvSpPr>
          <p:nvPr/>
        </p:nvSpPr>
        <p:spPr>
          <a:xfrm>
            <a:off x="1459523"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Times New Roman" pitchFamily="18" charset="0"/>
                <a:cs typeface="Times New Roman" pitchFamily="18" charset="0"/>
              </a:rPr>
              <a:t>DELETE METHOD</a:t>
            </a:r>
            <a:endParaRPr lang="en-US" sz="2400" b="1" dirty="0">
              <a:latin typeface="Times New Roman" pitchFamily="18" charset="0"/>
              <a:cs typeface="Times New Roman" pitchFamily="18" charset="0"/>
            </a:endParaRPr>
          </a:p>
        </p:txBody>
      </p:sp>
      <p:sp>
        <p:nvSpPr>
          <p:cNvPr id="9" name="Rectangle 8"/>
          <p:cNvSpPr/>
          <p:nvPr/>
        </p:nvSpPr>
        <p:spPr>
          <a:xfrm>
            <a:off x="1459523" y="685809"/>
            <a:ext cx="8305800" cy="369332"/>
          </a:xfrm>
          <a:prstGeom prst="rect">
            <a:avLst/>
          </a:prstGeom>
        </p:spPr>
        <p:txBody>
          <a:bodyPr wrap="square">
            <a:spAutoFit/>
          </a:bodyPr>
          <a:lstStyle/>
          <a:p>
            <a:r>
              <a:rPr lang="en-US" dirty="0">
                <a:latin typeface="Times New Roman" pitchFamily="18" charset="0"/>
                <a:cs typeface="Times New Roman" pitchFamily="18" charset="0"/>
              </a:rPr>
              <a:t>The DELETE method is used to delete a resource specified by its URI</a:t>
            </a:r>
          </a:p>
        </p:txBody>
      </p:sp>
      <p:pic>
        <p:nvPicPr>
          <p:cNvPr id="10" name="Picture 9" descr="https://miro.medium.com/max/700/1*XGZCGa5bMWlJk5z0pm4o_w.png"/>
          <p:cNvPicPr/>
          <p:nvPr/>
        </p:nvPicPr>
        <p:blipFill>
          <a:blip r:embed="rId3">
            <a:extLst>
              <a:ext uri="{28A0092B-C50C-407E-A947-70E740481C1C}">
                <a14:useLocalDpi xmlns:a14="http://schemas.microsoft.com/office/drawing/2010/main" val="0"/>
              </a:ext>
            </a:extLst>
          </a:blip>
          <a:srcRect/>
          <a:stretch>
            <a:fillRect/>
          </a:stretch>
        </p:blipFill>
        <p:spPr bwMode="auto">
          <a:xfrm>
            <a:off x="1459524" y="1207534"/>
            <a:ext cx="10580077" cy="4914895"/>
          </a:xfrm>
          <a:prstGeom prst="rect">
            <a:avLst/>
          </a:prstGeom>
          <a:noFill/>
          <a:ln>
            <a:noFill/>
          </a:ln>
        </p:spPr>
      </p:pic>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5501058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F9A667-473E-4E93-AB35-F3A7AE057A33}"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Daily Quiz</a:t>
            </a:r>
          </a:p>
        </p:txBody>
      </p:sp>
      <p:sp>
        <p:nvSpPr>
          <p:cNvPr id="8" name="Rectangle 7"/>
          <p:cNvSpPr/>
          <p:nvPr/>
        </p:nvSpPr>
        <p:spPr>
          <a:xfrm>
            <a:off x="1447800" y="946952"/>
            <a:ext cx="8001000" cy="369332"/>
          </a:xfrm>
          <a:prstGeom prst="rect">
            <a:avLst/>
          </a:prstGeom>
        </p:spPr>
        <p:txBody>
          <a:bodyPr wrap="square">
            <a:spAutoFit/>
          </a:bodyPr>
          <a:lstStyle/>
          <a:p>
            <a:r>
              <a:rPr lang="en-US" dirty="0" smtClean="0">
                <a:latin typeface="Times New Roman" pitchFamily="18" charset="0"/>
                <a:cs typeface="Times New Roman" pitchFamily="18" charset="0"/>
              </a:rPr>
              <a:t>1 Following </a:t>
            </a:r>
            <a:r>
              <a:rPr lang="en-US" dirty="0">
                <a:latin typeface="Times New Roman" pitchFamily="18" charset="0"/>
                <a:cs typeface="Times New Roman" pitchFamily="18" charset="0"/>
              </a:rPr>
              <a:t>directive is used for one-way data binding in </a:t>
            </a:r>
            <a:r>
              <a:rPr lang="en-US" dirty="0" smtClean="0">
                <a:latin typeface="Times New Roman" pitchFamily="18" charset="0"/>
                <a:cs typeface="Times New Roman" pitchFamily="18" charset="0"/>
              </a:rPr>
              <a:t>Vue.js</a:t>
            </a:r>
            <a:endParaRPr lang="en-US" dirty="0">
              <a:latin typeface="Times New Roman" pitchFamily="18" charset="0"/>
              <a:cs typeface="Times New Roman" pitchFamily="18" charset="0"/>
            </a:endParaRPr>
          </a:p>
        </p:txBody>
      </p:sp>
      <p:sp>
        <p:nvSpPr>
          <p:cNvPr id="9" name="Rectangle 8"/>
          <p:cNvSpPr/>
          <p:nvPr/>
        </p:nvSpPr>
        <p:spPr>
          <a:xfrm>
            <a:off x="1447800" y="1308134"/>
            <a:ext cx="7543800" cy="1200329"/>
          </a:xfrm>
          <a:prstGeom prst="rect">
            <a:avLst/>
          </a:prstGeom>
        </p:spPr>
        <p:txBody>
          <a:bodyPr wrap="square">
            <a:spAutoFit/>
          </a:bodyPr>
          <a:lstStyle/>
          <a:p>
            <a:r>
              <a:rPr lang="en-US" dirty="0" smtClean="0">
                <a:latin typeface="Times New Roman" pitchFamily="18" charset="0"/>
                <a:cs typeface="Times New Roman" pitchFamily="18" charset="0"/>
              </a:rPr>
              <a:t>A)v-on</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B)v-model</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C)no-one</a:t>
            </a:r>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D)v-bind</a:t>
            </a:r>
            <a:endParaRPr lang="en-US" b="1" dirty="0">
              <a:latin typeface="Times New Roman" pitchFamily="18" charset="0"/>
              <a:cs typeface="Times New Roman" pitchFamily="18" charset="0"/>
            </a:endParaRPr>
          </a:p>
        </p:txBody>
      </p:sp>
      <p:sp>
        <p:nvSpPr>
          <p:cNvPr id="10" name="Rectangle 9"/>
          <p:cNvSpPr/>
          <p:nvPr/>
        </p:nvSpPr>
        <p:spPr>
          <a:xfrm>
            <a:off x="1447800" y="2551837"/>
            <a:ext cx="7696200" cy="1754326"/>
          </a:xfrm>
          <a:prstGeom prst="rect">
            <a:avLst/>
          </a:prstGeom>
        </p:spPr>
        <p:txBody>
          <a:bodyPr wrap="square">
            <a:spAutoFit/>
          </a:bodyPr>
          <a:lstStyle/>
          <a:p>
            <a:r>
              <a:rPr lang="en-US" dirty="0" smtClean="0">
                <a:latin typeface="Times New Roman" pitchFamily="18" charset="0"/>
                <a:cs typeface="Times New Roman" pitchFamily="18" charset="0"/>
              </a:rPr>
              <a:t>2 How </a:t>
            </a:r>
            <a:r>
              <a:rPr lang="en-US" dirty="0">
                <a:latin typeface="Times New Roman" pitchFamily="18" charset="0"/>
                <a:cs typeface="Times New Roman" pitchFamily="18" charset="0"/>
              </a:rPr>
              <a:t>many ways are there to define a filter in Vue.js?</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A)1</a:t>
            </a:r>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B)2</a:t>
            </a:r>
            <a:endParaRPr lang="en-US" b="1" dirty="0">
              <a:latin typeface="Times New Roman" pitchFamily="18" charset="0"/>
              <a:cs typeface="Times New Roman" pitchFamily="18" charset="0"/>
            </a:endParaRPr>
          </a:p>
          <a:p>
            <a:r>
              <a:rPr lang="en-US" dirty="0" smtClean="0">
                <a:latin typeface="Times New Roman" pitchFamily="18" charset="0"/>
                <a:cs typeface="Times New Roman" pitchFamily="18" charset="0"/>
              </a:rPr>
              <a:t>C)3</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D)4</a:t>
            </a:r>
            <a:endParaRPr lang="en-US" dirty="0">
              <a:latin typeface="Times New Roman" pitchFamily="18" charset="0"/>
              <a:cs typeface="Times New Roman" pitchFamily="18" charset="0"/>
            </a:endParaRPr>
          </a:p>
        </p:txBody>
      </p:sp>
      <p:sp>
        <p:nvSpPr>
          <p:cNvPr id="11" name="Rectangle 10"/>
          <p:cNvSpPr/>
          <p:nvPr/>
        </p:nvSpPr>
        <p:spPr>
          <a:xfrm>
            <a:off x="1447800" y="4419600"/>
            <a:ext cx="8305800" cy="1754326"/>
          </a:xfrm>
          <a:prstGeom prst="rect">
            <a:avLst/>
          </a:prstGeom>
        </p:spPr>
        <p:txBody>
          <a:bodyPr wrap="square">
            <a:spAutoFit/>
          </a:bodyPr>
          <a:lstStyle/>
          <a:p>
            <a:r>
              <a:rPr lang="en-US" dirty="0" smtClean="0">
                <a:latin typeface="Times New Roman" pitchFamily="18" charset="0"/>
                <a:cs typeface="Times New Roman" pitchFamily="18" charset="0"/>
              </a:rPr>
              <a:t>3 following </a:t>
            </a:r>
            <a:r>
              <a:rPr lang="en-US" dirty="0">
                <a:latin typeface="Times New Roman" pitchFamily="18" charset="0"/>
                <a:cs typeface="Times New Roman" pitchFamily="18" charset="0"/>
              </a:rPr>
              <a:t>is the correct full form of MVVM?</a:t>
            </a:r>
          </a:p>
          <a:p>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A)Model-Value-Value </a:t>
            </a:r>
            <a:r>
              <a:rPr lang="en-US" b="1" dirty="0">
                <a:latin typeface="Times New Roman" pitchFamily="18" charset="0"/>
                <a:cs typeface="Times New Roman" pitchFamily="18" charset="0"/>
              </a:rPr>
              <a:t>Model</a:t>
            </a:r>
          </a:p>
          <a:p>
            <a:r>
              <a:rPr lang="en-US" dirty="0" smtClean="0">
                <a:latin typeface="Times New Roman" pitchFamily="18" charset="0"/>
                <a:cs typeface="Times New Roman" pitchFamily="18" charset="0"/>
              </a:rPr>
              <a:t>B)Model-View-Value </a:t>
            </a:r>
            <a:r>
              <a:rPr lang="en-US" dirty="0">
                <a:latin typeface="Times New Roman" pitchFamily="18" charset="0"/>
                <a:cs typeface="Times New Roman" pitchFamily="18" charset="0"/>
              </a:rPr>
              <a:t>Model</a:t>
            </a:r>
          </a:p>
          <a:p>
            <a:r>
              <a:rPr lang="en-US" dirty="0" smtClean="0">
                <a:latin typeface="Times New Roman" pitchFamily="18" charset="0"/>
                <a:cs typeface="Times New Roman" pitchFamily="18" charset="0"/>
              </a:rPr>
              <a:t>C)Model-View-View </a:t>
            </a:r>
            <a:r>
              <a:rPr lang="en-US" dirty="0">
                <a:latin typeface="Times New Roman" pitchFamily="18" charset="0"/>
                <a:cs typeface="Times New Roman" pitchFamily="18" charset="0"/>
              </a:rPr>
              <a:t>Model</a:t>
            </a:r>
          </a:p>
          <a:p>
            <a:r>
              <a:rPr lang="en-US" dirty="0" smtClean="0">
                <a:latin typeface="Times New Roman" pitchFamily="18" charset="0"/>
                <a:cs typeface="Times New Roman" pitchFamily="18" charset="0"/>
              </a:rPr>
              <a:t>D)Module-View-View </a:t>
            </a:r>
            <a:r>
              <a:rPr lang="en-US" dirty="0">
                <a:latin typeface="Times New Roman" pitchFamily="18" charset="0"/>
                <a:cs typeface="Times New Roman" pitchFamily="18" charset="0"/>
              </a:rPr>
              <a:t>Mode</a:t>
            </a:r>
          </a:p>
        </p:txBody>
      </p:sp>
      <p:sp>
        <p:nvSpPr>
          <p:cNvPr id="12"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24825779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F9A667-473E-4E93-AB35-F3A7AE057A33}"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Daily Quiz</a:t>
            </a:r>
          </a:p>
        </p:txBody>
      </p:sp>
      <p:sp>
        <p:nvSpPr>
          <p:cNvPr id="12"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
        <p:nvSpPr>
          <p:cNvPr id="2" name="Rectangle 1"/>
          <p:cNvSpPr/>
          <p:nvPr/>
        </p:nvSpPr>
        <p:spPr>
          <a:xfrm>
            <a:off x="1447800" y="914400"/>
            <a:ext cx="10363200" cy="2031325"/>
          </a:xfrm>
          <a:prstGeom prst="rect">
            <a:avLst/>
          </a:prstGeom>
        </p:spPr>
        <p:txBody>
          <a:bodyPr wrap="square">
            <a:spAutoFit/>
          </a:bodyPr>
          <a:lstStyle/>
          <a:p>
            <a:r>
              <a:rPr lang="en-US" dirty="0" smtClean="0">
                <a:latin typeface="Times New Roman" pitchFamily="18" charset="0"/>
                <a:cs typeface="Times New Roman" pitchFamily="18" charset="0"/>
              </a:rPr>
              <a:t>4. Following </a:t>
            </a:r>
            <a:r>
              <a:rPr lang="en-US" dirty="0">
                <a:latin typeface="Times New Roman" pitchFamily="18" charset="0"/>
                <a:cs typeface="Times New Roman" pitchFamily="18" charset="0"/>
              </a:rPr>
              <a:t>is the correct definition of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JS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 Vue.js is a JavaScript library that makes traversing and administering the HTML DOM tree, event handling, </a:t>
            </a:r>
            <a:r>
              <a:rPr lang="en-US" dirty="0" smtClean="0">
                <a:latin typeface="Times New Roman" pitchFamily="18" charset="0"/>
                <a:cs typeface="Times New Roman" pitchFamily="18" charset="0"/>
              </a:rPr>
              <a:t>     CSS </a:t>
            </a:r>
            <a:r>
              <a:rPr lang="en-US" dirty="0">
                <a:latin typeface="Times New Roman" pitchFamily="18" charset="0"/>
                <a:cs typeface="Times New Roman" pitchFamily="18" charset="0"/>
              </a:rPr>
              <a:t>activity, and Ajax easier</a:t>
            </a:r>
          </a:p>
          <a:p>
            <a:r>
              <a:rPr lang="en-US" b="1" dirty="0">
                <a:latin typeface="Times New Roman" pitchFamily="18" charset="0"/>
                <a:cs typeface="Times New Roman" pitchFamily="18" charset="0"/>
              </a:rPr>
              <a:t>b) Vue.js is an open-source JavaScript front-end framework for creating user interfaces</a:t>
            </a:r>
          </a:p>
          <a:p>
            <a:r>
              <a:rPr lang="en-US" dirty="0">
                <a:latin typeface="Times New Roman" pitchFamily="18" charset="0"/>
                <a:cs typeface="Times New Roman" pitchFamily="18" charset="0"/>
              </a:rPr>
              <a:t>c) Vue.js is a JavaScript library for creating user interfaces that are open-source</a:t>
            </a:r>
          </a:p>
          <a:p>
            <a:r>
              <a:rPr lang="en-US" dirty="0">
                <a:latin typeface="Times New Roman" pitchFamily="18" charset="0"/>
                <a:cs typeface="Times New Roman" pitchFamily="18" charset="0"/>
              </a:rPr>
              <a:t>d) Vue.js is a cross-platform, open-source JavaScript run-time environment that executes JavaScript code outside of a web browser</a:t>
            </a:r>
          </a:p>
        </p:txBody>
      </p:sp>
      <p:sp>
        <p:nvSpPr>
          <p:cNvPr id="3" name="Rectangle 2"/>
          <p:cNvSpPr/>
          <p:nvPr/>
        </p:nvSpPr>
        <p:spPr>
          <a:xfrm>
            <a:off x="1447800" y="3124200"/>
            <a:ext cx="10363200" cy="1477328"/>
          </a:xfrm>
          <a:prstGeom prst="rect">
            <a:avLst/>
          </a:prstGeom>
        </p:spPr>
        <p:txBody>
          <a:bodyPr wrap="square">
            <a:spAutoFit/>
          </a:bodyPr>
          <a:lstStyle/>
          <a:p>
            <a:r>
              <a:rPr lang="en-US" dirty="0" smtClean="0">
                <a:latin typeface="Times New Roman" pitchFamily="18" charset="0"/>
                <a:cs typeface="Times New Roman" pitchFamily="18" charset="0"/>
              </a:rPr>
              <a:t>5. </a:t>
            </a:r>
            <a:r>
              <a:rPr lang="en-US" dirty="0">
                <a:latin typeface="Times New Roman" pitchFamily="18" charset="0"/>
                <a:cs typeface="Times New Roman" pitchFamily="18" charset="0"/>
              </a:rPr>
              <a:t>Vue.JS was created by which of the following </a:t>
            </a:r>
            <a:r>
              <a:rPr lang="en-US" dirty="0" smtClean="0">
                <a:latin typeface="Times New Roman" pitchFamily="18" charset="0"/>
                <a:cs typeface="Times New Roman" pitchFamily="18" charset="0"/>
              </a:rPr>
              <a:t>companies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 Facebook</a:t>
            </a:r>
          </a:p>
          <a:p>
            <a:r>
              <a:rPr lang="en-US" b="1" dirty="0">
                <a:latin typeface="Times New Roman" pitchFamily="18" charset="0"/>
                <a:cs typeface="Times New Roman" pitchFamily="18" charset="0"/>
              </a:rPr>
              <a:t>b) Google</a:t>
            </a:r>
          </a:p>
          <a:p>
            <a:r>
              <a:rPr lang="en-US" dirty="0">
                <a:latin typeface="Times New Roman" pitchFamily="18" charset="0"/>
                <a:cs typeface="Times New Roman" pitchFamily="18" charset="0"/>
              </a:rPr>
              <a:t>c) Microsoft</a:t>
            </a:r>
          </a:p>
          <a:p>
            <a:r>
              <a:rPr lang="en-US" dirty="0">
                <a:latin typeface="Times New Roman" pitchFamily="18" charset="0"/>
                <a:cs typeface="Times New Roman" pitchFamily="18" charset="0"/>
              </a:rPr>
              <a:t>d) Samsung</a:t>
            </a:r>
          </a:p>
        </p:txBody>
      </p:sp>
      <p:sp>
        <p:nvSpPr>
          <p:cNvPr id="5" name="Rectangle 4"/>
          <p:cNvSpPr/>
          <p:nvPr/>
        </p:nvSpPr>
        <p:spPr>
          <a:xfrm>
            <a:off x="1447800" y="4601528"/>
            <a:ext cx="8686800" cy="1477328"/>
          </a:xfrm>
          <a:prstGeom prst="rect">
            <a:avLst/>
          </a:prstGeom>
        </p:spPr>
        <p:txBody>
          <a:bodyPr wrap="square">
            <a:spAutoFit/>
          </a:bodyPr>
          <a:lstStyle/>
          <a:p>
            <a:r>
              <a:rPr lang="en-US" dirty="0" smtClean="0">
                <a:latin typeface="Times New Roman" pitchFamily="18" charset="0"/>
                <a:cs typeface="Times New Roman" pitchFamily="18" charset="0"/>
              </a:rPr>
              <a:t>6Keyword </a:t>
            </a:r>
            <a:r>
              <a:rPr lang="en-US" dirty="0">
                <a:latin typeface="Times New Roman" pitchFamily="18" charset="0"/>
                <a:cs typeface="Times New Roman" pitchFamily="18" charset="0"/>
              </a:rPr>
              <a:t>is used to create a constant in </a:t>
            </a:r>
            <a:r>
              <a:rPr lang="en-US" dirty="0" smtClean="0">
                <a:latin typeface="Times New Roman" pitchFamily="18" charset="0"/>
                <a:cs typeface="Times New Roman" pitchFamily="18" charset="0"/>
              </a:rPr>
              <a:t>Vue.JS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a) constant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b) </a:t>
            </a:r>
            <a:r>
              <a:rPr lang="en-US" dirty="0" err="1">
                <a:latin typeface="Times New Roman" pitchFamily="18" charset="0"/>
                <a:cs typeface="Times New Roman" pitchFamily="18" charset="0"/>
              </a:rPr>
              <a:t>int</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b="1" dirty="0">
                <a:latin typeface="Times New Roman" pitchFamily="18" charset="0"/>
                <a:cs typeface="Times New Roman" pitchFamily="18" charset="0"/>
              </a:rPr>
              <a:t>c) </a:t>
            </a:r>
            <a:r>
              <a:rPr lang="en-US" b="1" dirty="0" err="1">
                <a:latin typeface="Times New Roman" pitchFamily="18" charset="0"/>
                <a:cs typeface="Times New Roman" pitchFamily="18" charset="0"/>
              </a:rPr>
              <a:t>const</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d) define</a:t>
            </a:r>
          </a:p>
        </p:txBody>
      </p:sp>
    </p:spTree>
    <p:extLst>
      <p:ext uri="{BB962C8B-B14F-4D97-AF65-F5344CB8AC3E}">
        <p14:creationId xmlns:p14="http://schemas.microsoft.com/office/powerpoint/2010/main" val="4087235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2311DA-7E3E-4093-9F62-C885728AF46A}"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Weekly Assignment </a:t>
            </a:r>
            <a:endParaRPr lang="en-US" sz="2400" dirty="0">
              <a:latin typeface="Times New Roman" pitchFamily="18" charset="0"/>
              <a:cs typeface="Times New Roman" pitchFamily="18" charset="0"/>
            </a:endParaRPr>
          </a:p>
        </p:txBody>
      </p:sp>
      <p:sp>
        <p:nvSpPr>
          <p:cNvPr id="8" name="Rectangle 7"/>
          <p:cNvSpPr/>
          <p:nvPr/>
        </p:nvSpPr>
        <p:spPr>
          <a:xfrm>
            <a:off x="1441946" y="838200"/>
            <a:ext cx="3090526" cy="369332"/>
          </a:xfrm>
          <a:prstGeom prst="rect">
            <a:avLst/>
          </a:prstGeom>
        </p:spPr>
        <p:txBody>
          <a:bodyPr wrap="none">
            <a:spAutoFit/>
          </a:bodyPr>
          <a:lstStyle/>
          <a:p>
            <a:r>
              <a:rPr lang="en-US" dirty="0">
                <a:latin typeface="Times New Roman" pitchFamily="18" charset="0"/>
                <a:cs typeface="Times New Roman" pitchFamily="18" charset="0"/>
              </a:rPr>
              <a:t>1. </a:t>
            </a:r>
            <a:r>
              <a:rPr lang="en-US" dirty="0" smtClean="0">
                <a:latin typeface="Times New Roman" pitchFamily="18" charset="0"/>
                <a:cs typeface="Times New Roman" pitchFamily="18" charset="0"/>
              </a:rPr>
              <a:t>Create a web page in Vue.js</a:t>
            </a:r>
            <a:endParaRPr lang="en-US" dirty="0">
              <a:latin typeface="Times New Roman" pitchFamily="18" charset="0"/>
              <a:cs typeface="Times New Roman" pitchFamily="18" charset="0"/>
            </a:endParaRPr>
          </a:p>
        </p:txBody>
      </p:sp>
      <p:sp>
        <p:nvSpPr>
          <p:cNvPr id="9" name="Rectangle 8"/>
          <p:cNvSpPr/>
          <p:nvPr/>
        </p:nvSpPr>
        <p:spPr>
          <a:xfrm>
            <a:off x="1447801" y="1202138"/>
            <a:ext cx="6095999" cy="369332"/>
          </a:xfrm>
          <a:prstGeom prst="rect">
            <a:avLst/>
          </a:prstGeom>
        </p:spPr>
        <p:txBody>
          <a:bodyPr wrap="square">
            <a:spAutoFit/>
          </a:bodyPr>
          <a:lstStyle/>
          <a:p>
            <a:r>
              <a:rPr lang="en-US" dirty="0" smtClean="0">
                <a:latin typeface="Times New Roman" pitchFamily="18" charset="0"/>
                <a:cs typeface="Times New Roman" pitchFamily="18" charset="0"/>
              </a:rPr>
              <a:t>2. Define different types of  Components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Vue.js</a:t>
            </a:r>
            <a:endParaRPr lang="en-US" dirty="0">
              <a:latin typeface="Times New Roman" pitchFamily="18" charset="0"/>
              <a:cs typeface="Times New Roman" pitchFamily="18" charset="0"/>
            </a:endParaRPr>
          </a:p>
        </p:txBody>
      </p:sp>
      <p:sp>
        <p:nvSpPr>
          <p:cNvPr id="10" name="Rectangle 9"/>
          <p:cNvSpPr/>
          <p:nvPr/>
        </p:nvSpPr>
        <p:spPr>
          <a:xfrm>
            <a:off x="1447806" y="1571470"/>
            <a:ext cx="6078523" cy="369332"/>
          </a:xfrm>
          <a:prstGeom prst="rect">
            <a:avLst/>
          </a:prstGeom>
        </p:spPr>
        <p:txBody>
          <a:bodyPr wrap="none">
            <a:spAutoFit/>
          </a:bodyPr>
          <a:lstStyle/>
          <a:p>
            <a:r>
              <a:rPr lang="en-US" dirty="0" smtClean="0">
                <a:latin typeface="Times New Roman" pitchFamily="18" charset="0"/>
                <a:cs typeface="Times New Roman" pitchFamily="18" charset="0"/>
              </a:rPr>
              <a:t>3. Discuss the directives </a:t>
            </a:r>
            <a:r>
              <a:rPr lang="en-US" dirty="0">
                <a:latin typeface="Times New Roman" pitchFamily="18" charset="0"/>
                <a:cs typeface="Times New Roman" pitchFamily="18" charset="0"/>
              </a:rPr>
              <a:t>in Vue.js, List some of them you used?</a:t>
            </a:r>
          </a:p>
        </p:txBody>
      </p:sp>
      <p:sp>
        <p:nvSpPr>
          <p:cNvPr id="11" name="Rectangle 10"/>
          <p:cNvSpPr/>
          <p:nvPr/>
        </p:nvSpPr>
        <p:spPr>
          <a:xfrm>
            <a:off x="1447800" y="1940806"/>
            <a:ext cx="8077200" cy="369332"/>
          </a:xfrm>
          <a:prstGeom prst="rect">
            <a:avLst/>
          </a:prstGeom>
        </p:spPr>
        <p:txBody>
          <a:bodyPr wrap="square">
            <a:spAutoFit/>
          </a:bodyPr>
          <a:lstStyle/>
          <a:p>
            <a:r>
              <a:rPr lang="en-US" dirty="0">
                <a:latin typeface="Times New Roman" pitchFamily="18" charset="0"/>
                <a:cs typeface="Times New Roman" pitchFamily="18" charset="0"/>
              </a:rPr>
              <a:t>4</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Explain the differences between one-way data flow and two-way data </a:t>
            </a:r>
            <a:r>
              <a:rPr lang="en-US" dirty="0" smtClean="0">
                <a:latin typeface="Times New Roman" pitchFamily="18" charset="0"/>
                <a:cs typeface="Times New Roman" pitchFamily="18" charset="0"/>
              </a:rPr>
              <a:t>binding</a:t>
            </a:r>
            <a:endParaRPr lang="en-US" dirty="0">
              <a:latin typeface="Times New Roman" pitchFamily="18" charset="0"/>
              <a:cs typeface="Times New Roman" pitchFamily="18" charset="0"/>
            </a:endParaRPr>
          </a:p>
        </p:txBody>
      </p:sp>
      <p:sp>
        <p:nvSpPr>
          <p:cNvPr id="12" name="Rectangle 11"/>
          <p:cNvSpPr/>
          <p:nvPr/>
        </p:nvSpPr>
        <p:spPr>
          <a:xfrm>
            <a:off x="1447800" y="2310134"/>
            <a:ext cx="3840475" cy="369332"/>
          </a:xfrm>
          <a:prstGeom prst="rect">
            <a:avLst/>
          </a:prstGeom>
        </p:spPr>
        <p:txBody>
          <a:bodyPr wrap="none">
            <a:spAutoFit/>
          </a:bodyPr>
          <a:lstStyle/>
          <a:p>
            <a:r>
              <a:rPr lang="en-US" dirty="0">
                <a:latin typeface="Times New Roman" pitchFamily="18" charset="0"/>
                <a:cs typeface="Times New Roman" pitchFamily="18" charset="0"/>
              </a:rPr>
              <a:t>5</a:t>
            </a:r>
            <a:r>
              <a:rPr lang="en-US" dirty="0" smtClean="0">
                <a:latin typeface="Times New Roman" pitchFamily="18" charset="0"/>
                <a:cs typeface="Times New Roman" pitchFamily="18" charset="0"/>
              </a:rPr>
              <a:t>. Create </a:t>
            </a:r>
            <a:r>
              <a:rPr lang="en-US" dirty="0">
                <a:latin typeface="Times New Roman" pitchFamily="18" charset="0"/>
                <a:cs typeface="Times New Roman" pitchFamily="18" charset="0"/>
              </a:rPr>
              <a:t>Two-Way Bindings in </a:t>
            </a:r>
            <a:r>
              <a:rPr lang="en-US" dirty="0" smtClean="0">
                <a:latin typeface="Times New Roman" pitchFamily="18" charset="0"/>
                <a:cs typeface="Times New Roman" pitchFamily="18" charset="0"/>
              </a:rPr>
              <a:t>Vue.js</a:t>
            </a:r>
            <a:endParaRPr lang="en-US" dirty="0">
              <a:latin typeface="Times New Roman" pitchFamily="18" charset="0"/>
              <a:cs typeface="Times New Roman" pitchFamily="18" charset="0"/>
            </a:endParaRPr>
          </a:p>
        </p:txBody>
      </p:sp>
      <p:sp>
        <p:nvSpPr>
          <p:cNvPr id="13" name="Rectangle 12"/>
          <p:cNvSpPr/>
          <p:nvPr/>
        </p:nvSpPr>
        <p:spPr>
          <a:xfrm>
            <a:off x="1447805" y="2679466"/>
            <a:ext cx="4867679" cy="369332"/>
          </a:xfrm>
          <a:prstGeom prst="rect">
            <a:avLst/>
          </a:prstGeom>
        </p:spPr>
        <p:txBody>
          <a:bodyPr wrap="none">
            <a:spAutoFit/>
          </a:bodyPr>
          <a:lstStyle/>
          <a:p>
            <a:r>
              <a:rPr lang="en-US" dirty="0" smtClean="0">
                <a:latin typeface="Times New Roman" pitchFamily="18" charset="0"/>
                <a:cs typeface="Times New Roman" pitchFamily="18" charset="0"/>
              </a:rPr>
              <a:t>6. </a:t>
            </a:r>
            <a:r>
              <a:rPr lang="en-US" dirty="0">
                <a:latin typeface="Times New Roman" pitchFamily="18" charset="0"/>
                <a:cs typeface="Times New Roman" pitchFamily="18" charset="0"/>
              </a:rPr>
              <a:t>Explain the difference between v-show and v-if.</a:t>
            </a:r>
          </a:p>
        </p:txBody>
      </p:sp>
      <p:sp>
        <p:nvSpPr>
          <p:cNvPr id="14" name="Rectangle 13"/>
          <p:cNvSpPr/>
          <p:nvPr/>
        </p:nvSpPr>
        <p:spPr>
          <a:xfrm>
            <a:off x="1471177" y="3048798"/>
            <a:ext cx="2825389" cy="369332"/>
          </a:xfrm>
          <a:prstGeom prst="rect">
            <a:avLst/>
          </a:prstGeom>
        </p:spPr>
        <p:txBody>
          <a:bodyPr wrap="none">
            <a:spAutoFit/>
          </a:bodyPr>
          <a:lstStyle/>
          <a:p>
            <a:r>
              <a:rPr lang="en-US" b="1" dirty="0" smtClean="0">
                <a:latin typeface="Times New Roman" pitchFamily="18" charset="0"/>
                <a:cs typeface="Times New Roman" pitchFamily="18" charset="0"/>
              </a:rPr>
              <a:t>7. </a:t>
            </a:r>
            <a:r>
              <a:rPr lang="en-US" dirty="0">
                <a:latin typeface="Times New Roman" pitchFamily="18" charset="0"/>
                <a:cs typeface="Times New Roman" pitchFamily="18" charset="0"/>
              </a:rPr>
              <a:t>Describe</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the</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ref</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in</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Vue.js</a:t>
            </a:r>
            <a:r>
              <a:rPr lang="en-US" b="1"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5" name="Rectangle 14"/>
          <p:cNvSpPr/>
          <p:nvPr/>
        </p:nvSpPr>
        <p:spPr>
          <a:xfrm>
            <a:off x="1448098" y="3450341"/>
            <a:ext cx="5091074" cy="369332"/>
          </a:xfrm>
          <a:prstGeom prst="rect">
            <a:avLst/>
          </a:prstGeom>
        </p:spPr>
        <p:txBody>
          <a:bodyPr wrap="none">
            <a:spAutoFit/>
          </a:bodyPr>
          <a:lstStyle/>
          <a:p>
            <a:r>
              <a:rPr lang="en-US" dirty="0" smtClean="0">
                <a:latin typeface="Times New Roman" pitchFamily="18" charset="0"/>
                <a:cs typeface="Times New Roman" pitchFamily="18" charset="0"/>
              </a:rPr>
              <a:t>8.Explain how </a:t>
            </a:r>
            <a:r>
              <a:rPr lang="en-US" dirty="0">
                <a:latin typeface="Times New Roman" pitchFamily="18" charset="0"/>
                <a:cs typeface="Times New Roman" pitchFamily="18" charset="0"/>
              </a:rPr>
              <a:t>can I fetch query parameters in </a:t>
            </a:r>
            <a:r>
              <a:rPr lang="en-US" dirty="0" smtClean="0">
                <a:latin typeface="Times New Roman" pitchFamily="18" charset="0"/>
                <a:cs typeface="Times New Roman" pitchFamily="18" charset="0"/>
              </a:rPr>
              <a:t>Vue.js</a:t>
            </a:r>
            <a:endParaRPr lang="en-US" dirty="0">
              <a:latin typeface="Times New Roman" pitchFamily="18" charset="0"/>
              <a:cs typeface="Times New Roman" pitchFamily="18" charset="0"/>
            </a:endParaRPr>
          </a:p>
        </p:txBody>
      </p:sp>
      <p:sp>
        <p:nvSpPr>
          <p:cNvPr id="16"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8708488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65729B-F5EB-40E1-9A2B-A9C68982204A}"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dirty="0"/>
          </a:p>
        </p:txBody>
      </p:sp>
      <p:sp>
        <p:nvSpPr>
          <p:cNvPr id="7" name="Title 1"/>
          <p:cNvSpPr txBox="1">
            <a:spLocks/>
          </p:cNvSpPr>
          <p:nvPr/>
        </p:nvSpPr>
        <p:spPr>
          <a:xfrm>
            <a:off x="1447800" y="14"/>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Topic </a:t>
            </a:r>
            <a:r>
              <a:rPr lang="en-US" sz="2400" dirty="0" smtClean="0">
                <a:latin typeface="Times New Roman" pitchFamily="18" charset="0"/>
                <a:cs typeface="Times New Roman" pitchFamily="18" charset="0"/>
              </a:rPr>
              <a:t>Link ( </a:t>
            </a:r>
            <a:r>
              <a:rPr lang="en-US" sz="2400" dirty="0">
                <a:latin typeface="Times New Roman" pitchFamily="18" charset="0"/>
                <a:cs typeface="Times New Roman" pitchFamily="18" charset="0"/>
              </a:rPr>
              <a:t>YouTube &amp; NPTEL Video Links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8" name="Content Placeholder 2"/>
          <p:cNvSpPr txBox="1">
            <a:spLocks/>
          </p:cNvSpPr>
          <p:nvPr/>
        </p:nvSpPr>
        <p:spPr>
          <a:xfrm>
            <a:off x="1447805" y="990609"/>
            <a:ext cx="10526487" cy="3352799"/>
          </a:xfrm>
          <a:prstGeom prst="rect">
            <a:avLst/>
          </a:prstGeom>
          <a:solidFill>
            <a:schemeClr val="accent3"/>
          </a:solidFill>
          <a:ln w="19050">
            <a:solidFill>
              <a:schemeClr val="tx1"/>
            </a:solidFill>
          </a:ln>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200000"/>
              </a:lnSpc>
              <a:buNone/>
            </a:pPr>
            <a:r>
              <a:rPr lang="en-US" sz="1800" dirty="0">
                <a:latin typeface="Times New Roman" pitchFamily="18" charset="0"/>
                <a:cs typeface="Times New Roman" pitchFamily="18" charset="0"/>
                <a:hlinkClick r:id="rId2"/>
              </a:rPr>
              <a:t>https://</a:t>
            </a:r>
            <a:r>
              <a:rPr lang="en-US" sz="1800" dirty="0" smtClean="0">
                <a:latin typeface="Times New Roman" pitchFamily="18" charset="0"/>
                <a:cs typeface="Times New Roman" pitchFamily="18" charset="0"/>
                <a:hlinkClick r:id="rId2"/>
              </a:rPr>
              <a:t>youtu.be/qZXt1Aom3Cs</a:t>
            </a:r>
            <a:endParaRPr lang="en-US" sz="1800" dirty="0" smtClean="0">
              <a:latin typeface="Times New Roman" pitchFamily="18" charset="0"/>
              <a:cs typeface="Times New Roman" pitchFamily="18" charset="0"/>
            </a:endParaRPr>
          </a:p>
          <a:p>
            <a:pPr marL="0" indent="0">
              <a:lnSpc>
                <a:spcPct val="200000"/>
              </a:lnSpc>
              <a:buNone/>
            </a:pP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hlinkClick r:id="rId3"/>
              </a:rPr>
              <a:t>https://</a:t>
            </a:r>
            <a:r>
              <a:rPr lang="en-US" sz="1800" dirty="0" smtClean="0">
                <a:latin typeface="Times New Roman" pitchFamily="18" charset="0"/>
                <a:cs typeface="Times New Roman" pitchFamily="18" charset="0"/>
                <a:hlinkClick r:id="rId3"/>
              </a:rPr>
              <a:t>youtu.be/FXpIoQ_rT_c</a:t>
            </a:r>
            <a:endParaRPr lang="en-US" sz="1800" dirty="0" smtClean="0">
              <a:latin typeface="Times New Roman" pitchFamily="18" charset="0"/>
              <a:cs typeface="Times New Roman" pitchFamily="18" charset="0"/>
            </a:endParaRPr>
          </a:p>
          <a:p>
            <a:pPr marL="0" indent="0">
              <a:lnSpc>
                <a:spcPct val="200000"/>
              </a:lnSpc>
              <a:buNone/>
            </a:pP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https://youtu.be/nhBVL41-_</a:t>
            </a:r>
            <a:r>
              <a:rPr lang="en-US" sz="1800" dirty="0" smtClean="0">
                <a:latin typeface="Times New Roman" pitchFamily="18" charset="0"/>
                <a:cs typeface="Times New Roman" pitchFamily="18" charset="0"/>
              </a:rPr>
              <a:t>Cw</a:t>
            </a:r>
          </a:p>
          <a:p>
            <a:pPr marL="0" indent="0">
              <a:lnSpc>
                <a:spcPct val="200000"/>
              </a:lnSpc>
              <a:buNone/>
            </a:pPr>
            <a:r>
              <a:rPr lang="en-US" sz="1800" dirty="0" smtClean="0">
                <a:latin typeface="Times New Roman" pitchFamily="18" charset="0"/>
                <a:cs typeface="Times New Roman" pitchFamily="18" charset="0"/>
                <a:hlinkClick r:id="rId4"/>
              </a:rPr>
              <a:t>https</a:t>
            </a:r>
            <a:r>
              <a:rPr lang="en-US" sz="1800" dirty="0">
                <a:latin typeface="Times New Roman" pitchFamily="18" charset="0"/>
                <a:cs typeface="Times New Roman" pitchFamily="18" charset="0"/>
                <a:hlinkClick r:id="rId4"/>
              </a:rPr>
              <a:t>://</a:t>
            </a:r>
            <a:r>
              <a:rPr lang="en-US" sz="1800" dirty="0" smtClean="0">
                <a:latin typeface="Times New Roman" pitchFamily="18" charset="0"/>
                <a:cs typeface="Times New Roman" pitchFamily="18" charset="0"/>
                <a:hlinkClick r:id="rId4"/>
              </a:rPr>
              <a:t>youtu.be/bzlFvd0b65c</a:t>
            </a:r>
            <a:endParaRPr lang="en-US" sz="1800" dirty="0" smtClean="0">
              <a:latin typeface="Times New Roman" pitchFamily="18" charset="0"/>
              <a:cs typeface="Times New Roman" pitchFamily="18" charset="0"/>
            </a:endParaRPr>
          </a:p>
          <a:p>
            <a:pPr marL="0" indent="0">
              <a:lnSpc>
                <a:spcPct val="200000"/>
              </a:lnSpc>
              <a:buNone/>
            </a:pPr>
            <a:r>
              <a:rPr lang="en-US" sz="1800" dirty="0" smtClean="0">
                <a:latin typeface="Times New Roman" pitchFamily="18" charset="0"/>
                <a:cs typeface="Times New Roman" pitchFamily="18" charset="0"/>
              </a:rPr>
              <a:t>https</a:t>
            </a:r>
            <a:r>
              <a:rPr lang="en-US" sz="1800" dirty="0">
                <a:latin typeface="Times New Roman" pitchFamily="18" charset="0"/>
                <a:cs typeface="Times New Roman" pitchFamily="18" charset="0"/>
              </a:rPr>
              <a:t>://youtu.be/e-E0UB-YDRk</a:t>
            </a:r>
            <a:endParaRPr lang="en-IN" sz="1800" dirty="0" smtClean="0">
              <a:solidFill>
                <a:schemeClr val="tx2"/>
              </a:solidFill>
              <a:latin typeface="Times New Roman" pitchFamily="18" charset="0"/>
              <a:cs typeface="Times New Roman" pitchFamily="18" charset="0"/>
            </a:endParaRPr>
          </a:p>
        </p:txBody>
      </p:sp>
      <p:sp>
        <p:nvSpPr>
          <p:cNvPr id="9"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2440730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17CBD6-276C-4296-9345-50CE5DF1D40B}"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MCQ (End of Unit)</a:t>
            </a:r>
            <a:endParaRPr lang="en-US" sz="2400" dirty="0">
              <a:latin typeface="Times New Roman" pitchFamily="18" charset="0"/>
              <a:cs typeface="Times New Roman" pitchFamily="18" charset="0"/>
            </a:endParaRP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8" name="Rectangle 7"/>
          <p:cNvSpPr/>
          <p:nvPr/>
        </p:nvSpPr>
        <p:spPr>
          <a:xfrm>
            <a:off x="1447800" y="990604"/>
            <a:ext cx="10134600" cy="1754326"/>
          </a:xfrm>
          <a:prstGeom prst="rect">
            <a:avLst/>
          </a:prstGeom>
        </p:spPr>
        <p:txBody>
          <a:bodyPr wrap="square">
            <a:spAutoFit/>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 _________ is a progressive JavaScript framework used to develop interactive web interfaces.</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 </a:t>
            </a:r>
            <a:r>
              <a:rPr lang="en-US" dirty="0" err="1">
                <a:latin typeface="Times New Roman" pitchFamily="18" charset="0"/>
                <a:cs typeface="Times New Roman" pitchFamily="18" charset="0"/>
              </a:rPr>
              <a:t>AngularJs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b="1" dirty="0">
                <a:latin typeface="Times New Roman" pitchFamily="18" charset="0"/>
                <a:cs typeface="Times New Roman" pitchFamily="18" charset="0"/>
              </a:rPr>
              <a:t>B. </a:t>
            </a:r>
            <a:r>
              <a:rPr lang="en-US" b="1" dirty="0" err="1">
                <a:latin typeface="Times New Roman" pitchFamily="18" charset="0"/>
                <a:cs typeface="Times New Roman" pitchFamily="18" charset="0"/>
              </a:rPr>
              <a:t>VueJS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C. </a:t>
            </a:r>
            <a:r>
              <a:rPr lang="en-US" dirty="0" err="1">
                <a:latin typeface="Times New Roman" pitchFamily="18" charset="0"/>
                <a:cs typeface="Times New Roman" pitchFamily="18" charset="0"/>
              </a:rPr>
              <a:t>ReduxJS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D. </a:t>
            </a:r>
            <a:r>
              <a:rPr lang="en-US" dirty="0" err="1">
                <a:latin typeface="Times New Roman" pitchFamily="18" charset="0"/>
                <a:cs typeface="Times New Roman" pitchFamily="18" charset="0"/>
              </a:rPr>
              <a:t>ReactJS</a:t>
            </a:r>
            <a:endParaRPr lang="en-US" dirty="0">
              <a:latin typeface="Times New Roman" pitchFamily="18" charset="0"/>
              <a:cs typeface="Times New Roman" pitchFamily="18" charset="0"/>
            </a:endParaRPr>
          </a:p>
        </p:txBody>
      </p:sp>
      <p:sp>
        <p:nvSpPr>
          <p:cNvPr id="9" name="Rectangle 8"/>
          <p:cNvSpPr/>
          <p:nvPr/>
        </p:nvSpPr>
        <p:spPr>
          <a:xfrm>
            <a:off x="1477108" y="2744929"/>
            <a:ext cx="9753600" cy="1754326"/>
          </a:xfrm>
          <a:prstGeom prst="rect">
            <a:avLst/>
          </a:prstGeom>
        </p:spPr>
        <p:txBody>
          <a:bodyPr wrap="square">
            <a:spAutoFit/>
          </a:bodyPr>
          <a:lstStyle/>
          <a:p>
            <a:r>
              <a:rPr lang="en-US" dirty="0" smtClean="0">
                <a:latin typeface="Times New Roman" pitchFamily="18" charset="0"/>
                <a:cs typeface="Times New Roman" pitchFamily="18" charset="0"/>
              </a:rPr>
              <a:t>2 </a:t>
            </a:r>
            <a:r>
              <a:rPr lang="en-US" dirty="0" err="1" smtClean="0">
                <a:latin typeface="Times New Roman" pitchFamily="18" charset="0"/>
                <a:cs typeface="Times New Roman" pitchFamily="18" charset="0"/>
              </a:rPr>
              <a:t>VueJS</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is an open source progressive JavaScript framework used to develop interactive web interfaces.</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A. TRUE</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B. FALSE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C. Can be true or false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D. Can not say</a:t>
            </a:r>
          </a:p>
        </p:txBody>
      </p:sp>
      <p:sp>
        <p:nvSpPr>
          <p:cNvPr id="10" name="Rectangle 9"/>
          <p:cNvSpPr/>
          <p:nvPr/>
        </p:nvSpPr>
        <p:spPr>
          <a:xfrm>
            <a:off x="1447800" y="4444667"/>
            <a:ext cx="8915400" cy="1754326"/>
          </a:xfrm>
          <a:prstGeom prst="rect">
            <a:avLst/>
          </a:prstGeom>
        </p:spPr>
        <p:txBody>
          <a:bodyPr wrap="square">
            <a:spAutoFit/>
          </a:bodyPr>
          <a:lstStyle/>
          <a:p>
            <a:r>
              <a:rPr lang="en-US" dirty="0" smtClean="0">
                <a:latin typeface="Times New Roman" pitchFamily="18" charset="0"/>
                <a:cs typeface="Times New Roman" pitchFamily="18" charset="0"/>
              </a:rPr>
              <a:t>3 To </a:t>
            </a:r>
            <a:r>
              <a:rPr lang="en-US" dirty="0">
                <a:latin typeface="Times New Roman" pitchFamily="18" charset="0"/>
                <a:cs typeface="Times New Roman" pitchFamily="18" charset="0"/>
              </a:rPr>
              <a:t>start with </a:t>
            </a:r>
            <a:r>
              <a:rPr lang="en-US" dirty="0" err="1">
                <a:latin typeface="Times New Roman" pitchFamily="18" charset="0"/>
                <a:cs typeface="Times New Roman" pitchFamily="18" charset="0"/>
              </a:rPr>
              <a:t>VueJS</a:t>
            </a:r>
            <a:r>
              <a:rPr lang="en-US" dirty="0">
                <a:latin typeface="Times New Roman" pitchFamily="18" charset="0"/>
                <a:cs typeface="Times New Roman" pitchFamily="18" charset="0"/>
              </a:rPr>
              <a:t>, we need to create the instance of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which is called the?</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 root Instance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B.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Instance</a:t>
            </a:r>
            <a:br>
              <a:rPr lang="en-US" dirty="0">
                <a:latin typeface="Times New Roman" pitchFamily="18" charset="0"/>
                <a:cs typeface="Times New Roman" pitchFamily="18" charset="0"/>
              </a:rPr>
            </a:br>
            <a:r>
              <a:rPr lang="en-US" b="1" dirty="0">
                <a:latin typeface="Times New Roman" pitchFamily="18" charset="0"/>
                <a:cs typeface="Times New Roman" pitchFamily="18" charset="0"/>
              </a:rPr>
              <a:t>C. root </a:t>
            </a:r>
            <a:r>
              <a:rPr lang="en-US" b="1" dirty="0" err="1">
                <a:latin typeface="Times New Roman" pitchFamily="18" charset="0"/>
                <a:cs typeface="Times New Roman" pitchFamily="18" charset="0"/>
              </a:rPr>
              <a:t>Vue</a:t>
            </a:r>
            <a:r>
              <a:rPr lang="en-US" b="1" dirty="0">
                <a:latin typeface="Times New Roman" pitchFamily="18" charset="0"/>
                <a:cs typeface="Times New Roman" pitchFamily="18" charset="0"/>
              </a:rPr>
              <a:t> Instance</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D. root </a:t>
            </a:r>
            <a:r>
              <a:rPr lang="en-US" dirty="0" err="1">
                <a:latin typeface="Times New Roman" pitchFamily="18" charset="0"/>
                <a:cs typeface="Times New Roman" pitchFamily="18" charset="0"/>
              </a:rPr>
              <a:t>Vue</a:t>
            </a:r>
            <a:endParaRPr lang="en-US" dirty="0">
              <a:latin typeface="Times New Roman" pitchFamily="18" charset="0"/>
              <a:cs typeface="Times New Roman" pitchFamily="18" charset="0"/>
            </a:endParaRPr>
          </a:p>
        </p:txBody>
      </p:sp>
      <p:sp>
        <p:nvSpPr>
          <p:cNvPr id="11"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4428664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6B1977-62C3-416D-B26B-891B1C4A5AB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MCQ (End of Unit)</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13" name="Rectangle 12"/>
          <p:cNvSpPr/>
          <p:nvPr/>
        </p:nvSpPr>
        <p:spPr>
          <a:xfrm>
            <a:off x="1447800" y="755863"/>
            <a:ext cx="10439400" cy="2031325"/>
          </a:xfrm>
          <a:prstGeom prst="rect">
            <a:avLst/>
          </a:prstGeom>
        </p:spPr>
        <p:txBody>
          <a:bodyPr wrap="square">
            <a:spAutoFit/>
          </a:bodyPr>
          <a:lstStyle/>
          <a:p>
            <a:r>
              <a:rPr lang="en-US" dirty="0" smtClean="0">
                <a:latin typeface="Times New Roman" pitchFamily="18" charset="0"/>
                <a:cs typeface="Times New Roman" pitchFamily="18" charset="0"/>
              </a:rPr>
              <a:t>4 The </a:t>
            </a:r>
            <a:r>
              <a:rPr lang="en-US" dirty="0">
                <a:latin typeface="Times New Roman" pitchFamily="18" charset="0"/>
                <a:cs typeface="Times New Roman" pitchFamily="18" charset="0"/>
              </a:rPr>
              <a:t>following is the correct syntax to use for loop in Vue.js?</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v-for</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B</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vFor</a:t>
            </a: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C</a:t>
            </a:r>
            <a:r>
              <a:rPr lang="en-US" b="1" dirty="0" smtClean="0">
                <a:latin typeface="Times New Roman" pitchFamily="18" charset="0"/>
                <a:cs typeface="Times New Roman" pitchFamily="18" charset="0"/>
              </a:rPr>
              <a:t>)</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v-for</a:t>
            </a:r>
            <a:endParaRPr lang="en-US" b="1" dirty="0">
              <a:latin typeface="Times New Roman" pitchFamily="18" charset="0"/>
              <a:cs typeface="Times New Roman" pitchFamily="18" charset="0"/>
            </a:endParaRPr>
          </a:p>
          <a:p>
            <a:r>
              <a:rPr lang="en-US" dirty="0">
                <a:latin typeface="Times New Roman" pitchFamily="18" charset="0"/>
                <a:cs typeface="Times New Roman" pitchFamily="18" charset="0"/>
              </a:rPr>
              <a:t>D</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None of the above.</a:t>
            </a:r>
          </a:p>
          <a:p>
            <a:endParaRPr lang="en-US" dirty="0">
              <a:latin typeface="Times New Roman" pitchFamily="18" charset="0"/>
              <a:cs typeface="Times New Roman" pitchFamily="18" charset="0"/>
            </a:endParaRPr>
          </a:p>
        </p:txBody>
      </p:sp>
      <p:sp>
        <p:nvSpPr>
          <p:cNvPr id="14" name="Rectangle 13"/>
          <p:cNvSpPr/>
          <p:nvPr/>
        </p:nvSpPr>
        <p:spPr>
          <a:xfrm>
            <a:off x="1447800" y="2514608"/>
            <a:ext cx="9982200" cy="2031325"/>
          </a:xfrm>
          <a:prstGeom prst="rect">
            <a:avLst/>
          </a:prstGeom>
        </p:spPr>
        <p:txBody>
          <a:bodyPr wrap="square">
            <a:spAutoFit/>
          </a:bodyPr>
          <a:lstStyle/>
          <a:p>
            <a:r>
              <a:rPr lang="en-US" dirty="0" smtClean="0">
                <a:latin typeface="Times New Roman" pitchFamily="18" charset="0"/>
                <a:cs typeface="Times New Roman" pitchFamily="18" charset="0"/>
              </a:rPr>
              <a:t>5 Following </a:t>
            </a:r>
            <a:r>
              <a:rPr lang="en-US" dirty="0">
                <a:latin typeface="Times New Roman" pitchFamily="18" charset="0"/>
                <a:cs typeface="Times New Roman" pitchFamily="18" charset="0"/>
              </a:rPr>
              <a:t>syntax is correct for creating a Vue.js instance?</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A</a:t>
            </a:r>
            <a:r>
              <a:rPr lang="en-US" b="1" dirty="0" smtClean="0">
                <a:latin typeface="Times New Roman" pitchFamily="18" charset="0"/>
                <a:cs typeface="Times New Roman" pitchFamily="18" charset="0"/>
              </a:rPr>
              <a: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var</a:t>
            </a:r>
            <a:r>
              <a:rPr lang="en-US" b="1" dirty="0">
                <a:latin typeface="Times New Roman" pitchFamily="18" charset="0"/>
                <a:cs typeface="Times New Roman" pitchFamily="18" charset="0"/>
              </a:rPr>
              <a:t> text = new </a:t>
            </a:r>
            <a:r>
              <a:rPr lang="en-US" b="1" dirty="0" err="1">
                <a:latin typeface="Times New Roman" pitchFamily="18" charset="0"/>
                <a:cs typeface="Times New Roman" pitchFamily="18" charset="0"/>
              </a:rPr>
              <a:t>Vue</a:t>
            </a:r>
            <a:r>
              <a:rPr lang="en-US" b="1" dirty="0">
                <a:latin typeface="Times New Roman" pitchFamily="18" charset="0"/>
                <a:cs typeface="Times New Roman" pitchFamily="18" charset="0"/>
              </a:rPr>
              <a:t>({// options </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a:p>
            <a:r>
              <a:rPr lang="en-US" dirty="0">
                <a:latin typeface="Times New Roman" pitchFamily="18" charset="0"/>
                <a:cs typeface="Times New Roman" pitchFamily="18" charset="0"/>
              </a:rPr>
              <a:t>B</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var</a:t>
            </a:r>
            <a:r>
              <a:rPr lang="en-US" dirty="0">
                <a:latin typeface="Times New Roman" pitchFamily="18" charset="0"/>
                <a:cs typeface="Times New Roman" pitchFamily="18" charset="0"/>
              </a:rPr>
              <a:t> text = new text ({//options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var</a:t>
            </a:r>
            <a:r>
              <a:rPr lang="en-US" dirty="0">
                <a:latin typeface="Times New Roman" pitchFamily="18" charset="0"/>
                <a:cs typeface="Times New Roman" pitchFamily="18" charset="0"/>
              </a:rPr>
              <a:t> text = new class ({//options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var</a:t>
            </a:r>
            <a:r>
              <a:rPr lang="en-US" dirty="0">
                <a:latin typeface="Times New Roman" pitchFamily="18" charset="0"/>
                <a:cs typeface="Times New Roman" pitchFamily="18" charset="0"/>
              </a:rPr>
              <a:t> text = new object ({//options})</a:t>
            </a:r>
          </a:p>
          <a:p>
            <a:endParaRPr lang="en-US" dirty="0">
              <a:latin typeface="Times New Roman" pitchFamily="18" charset="0"/>
              <a:cs typeface="Times New Roman" pitchFamily="18" charset="0"/>
            </a:endParaRPr>
          </a:p>
        </p:txBody>
      </p:sp>
      <p:sp>
        <p:nvSpPr>
          <p:cNvPr id="15" name="Rectangle 14"/>
          <p:cNvSpPr/>
          <p:nvPr/>
        </p:nvSpPr>
        <p:spPr>
          <a:xfrm>
            <a:off x="1447800" y="4267204"/>
            <a:ext cx="8305800" cy="2031325"/>
          </a:xfrm>
          <a:prstGeom prst="rect">
            <a:avLst/>
          </a:prstGeom>
        </p:spPr>
        <p:txBody>
          <a:bodyPr wrap="square">
            <a:spAutoFit/>
          </a:bodyPr>
          <a:lstStyle/>
          <a:p>
            <a:r>
              <a:rPr lang="en-US" dirty="0" smtClean="0">
                <a:latin typeface="Times New Roman" pitchFamily="18" charset="0"/>
                <a:cs typeface="Times New Roman" pitchFamily="18" charset="0"/>
              </a:rPr>
              <a:t>6 The following data binding interpolation is also known as "Mustache" syntax?</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 []</a:t>
            </a:r>
          </a:p>
          <a:p>
            <a:r>
              <a:rPr lang="en-US" b="1" dirty="0" smtClean="0">
                <a:latin typeface="Times New Roman" pitchFamily="18" charset="0"/>
                <a:cs typeface="Times New Roman" pitchFamily="18" charset="0"/>
              </a:rPr>
              <a:t>B) {{}}</a:t>
            </a:r>
          </a:p>
          <a:p>
            <a:r>
              <a:rPr lang="en-US" dirty="0" smtClean="0">
                <a:latin typeface="Times New Roman" pitchFamily="18" charset="0"/>
                <a:cs typeface="Times New Roman" pitchFamily="18" charset="0"/>
              </a:rPr>
              <a:t>C) v-on</a:t>
            </a:r>
          </a:p>
          <a:p>
            <a:r>
              <a:rPr lang="en-US" dirty="0" smtClean="0">
                <a:latin typeface="Times New Roman" pitchFamily="18" charset="0"/>
                <a:cs typeface="Times New Roman" pitchFamily="18" charset="0"/>
              </a:rPr>
              <a:t>D) v-model</a:t>
            </a:r>
          </a:p>
          <a:p>
            <a:endParaRPr lang="en-US" dirty="0">
              <a:latin typeface="Times New Roman" pitchFamily="18" charset="0"/>
              <a:cs typeface="Times New Roman" pitchFamily="18" charset="0"/>
            </a:endParaRPr>
          </a:p>
        </p:txBody>
      </p:sp>
      <p:sp>
        <p:nvSpPr>
          <p:cNvPr id="10"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42811115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75EAEF-4F78-47C5-BF57-AA889DDD4940}"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MCQ (End of Unit)</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8" name="Rectangle 7"/>
          <p:cNvSpPr/>
          <p:nvPr/>
        </p:nvSpPr>
        <p:spPr>
          <a:xfrm>
            <a:off x="1447800" y="990605"/>
            <a:ext cx="10134600" cy="2031325"/>
          </a:xfrm>
          <a:prstGeom prst="rect">
            <a:avLst/>
          </a:prstGeom>
        </p:spPr>
        <p:txBody>
          <a:bodyPr wrap="square">
            <a:spAutoFit/>
          </a:bodyPr>
          <a:lstStyle/>
          <a:p>
            <a:r>
              <a:rPr lang="en-US" dirty="0" smtClean="0">
                <a:latin typeface="Times New Roman" pitchFamily="18" charset="0"/>
                <a:cs typeface="Times New Roman" pitchFamily="18" charset="0"/>
              </a:rPr>
              <a:t>7 </a:t>
            </a:r>
            <a:r>
              <a:rPr lang="en-US" dirty="0" smtClean="0">
                <a:latin typeface="Times New Roman" pitchFamily="18" charset="0"/>
                <a:cs typeface="Times New Roman" pitchFamily="18" charset="0"/>
              </a:rPr>
              <a:t>Main </a:t>
            </a:r>
            <a:r>
              <a:rPr lang="en-US" dirty="0">
                <a:latin typeface="Times New Roman" pitchFamily="18" charset="0"/>
                <a:cs typeface="Times New Roman" pitchFamily="18" charset="0"/>
              </a:rPr>
              <a:t>usage of </a:t>
            </a:r>
            <a:r>
              <a:rPr lang="en-US" dirty="0" smtClean="0">
                <a:latin typeface="Times New Roman" pitchFamily="18" charset="0"/>
                <a:cs typeface="Times New Roman" pitchFamily="18" charset="0"/>
              </a:rPr>
              <a:t>Vue.js</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A)Vue.js </a:t>
            </a:r>
            <a:r>
              <a:rPr lang="en-US" b="1" dirty="0">
                <a:latin typeface="Times New Roman" pitchFamily="18" charset="0"/>
                <a:cs typeface="Times New Roman" pitchFamily="18" charset="0"/>
              </a:rPr>
              <a:t>is a dynamic JavaScript framework that is frequently used for developing user interfaces.</a:t>
            </a:r>
          </a:p>
          <a:p>
            <a:r>
              <a:rPr lang="en-US" dirty="0" smtClean="0">
                <a:latin typeface="Times New Roman" pitchFamily="18" charset="0"/>
                <a:cs typeface="Times New Roman" pitchFamily="18" charset="0"/>
              </a:rPr>
              <a:t>B)Vue.js </a:t>
            </a:r>
            <a:r>
              <a:rPr lang="en-US" dirty="0">
                <a:latin typeface="Times New Roman" pitchFamily="18" charset="0"/>
                <a:cs typeface="Times New Roman" pitchFamily="18" charset="0"/>
              </a:rPr>
              <a:t>is a JavaScript library that makes user interfaces for single-page applications by dividing UI into components.</a:t>
            </a:r>
          </a:p>
          <a:p>
            <a:r>
              <a:rPr lang="en-US" dirty="0" smtClean="0">
                <a:latin typeface="Times New Roman" pitchFamily="18" charset="0"/>
                <a:cs typeface="Times New Roman" pitchFamily="18" charset="0"/>
              </a:rPr>
              <a:t>C)Vue.js </a:t>
            </a:r>
            <a:r>
              <a:rPr lang="en-US" dirty="0">
                <a:latin typeface="Times New Roman" pitchFamily="18" charset="0"/>
                <a:cs typeface="Times New Roman" pitchFamily="18" charset="0"/>
              </a:rPr>
              <a:t>uses the MVVM pattern to bind data to certain DOM elements.</a:t>
            </a:r>
          </a:p>
          <a:p>
            <a:r>
              <a:rPr lang="en-US" dirty="0" smtClean="0">
                <a:latin typeface="Times New Roman" pitchFamily="18" charset="0"/>
                <a:cs typeface="Times New Roman" pitchFamily="18" charset="0"/>
              </a:rPr>
              <a:t>D)All </a:t>
            </a:r>
            <a:r>
              <a:rPr lang="en-US" dirty="0">
                <a:latin typeface="Times New Roman" pitchFamily="18" charset="0"/>
                <a:cs typeface="Times New Roman" pitchFamily="18" charset="0"/>
              </a:rPr>
              <a:t>of the above.</a:t>
            </a:r>
          </a:p>
        </p:txBody>
      </p:sp>
      <p:sp>
        <p:nvSpPr>
          <p:cNvPr id="9" name="Rectangle 8"/>
          <p:cNvSpPr/>
          <p:nvPr/>
        </p:nvSpPr>
        <p:spPr>
          <a:xfrm>
            <a:off x="1459523" y="3429008"/>
            <a:ext cx="7467600" cy="2031325"/>
          </a:xfrm>
          <a:prstGeom prst="rect">
            <a:avLst/>
          </a:prstGeom>
        </p:spPr>
        <p:txBody>
          <a:bodyPr wrap="square">
            <a:spAutoFit/>
          </a:bodyPr>
          <a:lstStyle/>
          <a:p>
            <a:r>
              <a:rPr lang="en-US" dirty="0" smtClean="0">
                <a:latin typeface="Times New Roman" pitchFamily="18" charset="0"/>
                <a:cs typeface="Times New Roman" pitchFamily="18" charset="0"/>
              </a:rPr>
              <a:t>8 The </a:t>
            </a:r>
            <a:r>
              <a:rPr lang="en-US" dirty="0">
                <a:latin typeface="Times New Roman" pitchFamily="18" charset="0"/>
                <a:cs typeface="Times New Roman" pitchFamily="18" charset="0"/>
              </a:rPr>
              <a:t>following modifier is very useful for improving the performance of mobile devices?</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A).directive</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B).once</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C).capture</a:t>
            </a:r>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D).passive</a:t>
            </a:r>
            <a:endParaRPr lang="en-US" b="1" dirty="0">
              <a:latin typeface="Times New Roman" pitchFamily="18" charset="0"/>
              <a:cs typeface="Times New Roman" pitchFamily="18" charset="0"/>
            </a:endParaRPr>
          </a:p>
        </p:txBody>
      </p:sp>
      <p:sp>
        <p:nvSpPr>
          <p:cNvPr id="10"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5922214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Glossary Questions</a:t>
            </a:r>
            <a:endParaRPr lang="en-US" sz="2400" dirty="0">
              <a:latin typeface="Times New Roman" pitchFamily="18" charset="0"/>
              <a:cs typeface="Times New Roman" pitchFamily="18" charset="0"/>
            </a:endParaRPr>
          </a:p>
        </p:txBody>
      </p:sp>
      <p:sp>
        <p:nvSpPr>
          <p:cNvPr id="2" name="Rectangle 1"/>
          <p:cNvSpPr/>
          <p:nvPr/>
        </p:nvSpPr>
        <p:spPr>
          <a:xfrm>
            <a:off x="1447800" y="1752600"/>
            <a:ext cx="10134600" cy="2363724"/>
          </a:xfrm>
          <a:prstGeom prst="rect">
            <a:avLst/>
          </a:prstGeom>
        </p:spPr>
        <p:txBody>
          <a:bodyPr wrap="square">
            <a:spAutoFit/>
          </a:bodyPr>
          <a:lstStyle/>
          <a:p>
            <a:pPr marL="342900" lvl="0" indent="-342900" algn="just">
              <a:spcBef>
                <a:spcPct val="20000"/>
              </a:spcBef>
              <a:buFont typeface="+mj-lt"/>
              <a:buAutoNum type="arabicPeriod"/>
              <a:defRPr/>
            </a:pPr>
            <a:r>
              <a:rPr lang="en-US" dirty="0" smtClean="0">
                <a:latin typeface="Times New Roman" pitchFamily="18" charset="0"/>
                <a:cs typeface="Times New Roman" pitchFamily="18" charset="0"/>
              </a:rPr>
              <a:t>Discuss Vue.js </a:t>
            </a:r>
            <a:r>
              <a:rPr lang="en-US" dirty="0">
                <a:latin typeface="Times New Roman" pitchFamily="18" charset="0"/>
                <a:cs typeface="Times New Roman" pitchFamily="18" charset="0"/>
              </a:rPr>
              <a:t>Template </a:t>
            </a:r>
            <a:r>
              <a:rPr lang="en-US" dirty="0" smtClean="0">
                <a:latin typeface="Times New Roman" pitchFamily="18" charset="0"/>
                <a:cs typeface="Times New Roman" pitchFamily="18" charset="0"/>
              </a:rPr>
              <a:t>Syntax.</a:t>
            </a:r>
          </a:p>
          <a:p>
            <a:pPr marL="342900" lvl="0" indent="-342900" algn="just">
              <a:spcBef>
                <a:spcPct val="20000"/>
              </a:spcBef>
              <a:buFont typeface="+mj-lt"/>
              <a:buAutoNum type="arabicPeriod"/>
              <a:defRPr/>
            </a:pPr>
            <a:r>
              <a:rPr lang="en-US" dirty="0" smtClean="0">
                <a:latin typeface="Times New Roman" pitchFamily="18" charset="0"/>
                <a:cs typeface="Times New Roman" pitchFamily="18" charset="0"/>
              </a:rPr>
              <a:t>Explain </a:t>
            </a:r>
            <a:r>
              <a:rPr lang="en-US" dirty="0" err="1">
                <a:latin typeface="Times New Roman" pitchFamily="18" charset="0"/>
                <a:cs typeface="Times New Roman" pitchFamily="18" charset="0"/>
              </a:rPr>
              <a:t>Vue</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directives,</a:t>
            </a:r>
          </a:p>
          <a:p>
            <a:pPr marL="342900" lvl="0" indent="-342900" algn="just">
              <a:spcBef>
                <a:spcPct val="20000"/>
              </a:spcBef>
              <a:buFont typeface="+mj-lt"/>
              <a:buAutoNum type="arabicPeriod"/>
              <a:defRPr/>
            </a:pPr>
            <a:r>
              <a:rPr lang="en-US" dirty="0" smtClean="0">
                <a:latin typeface="Times New Roman" pitchFamily="18" charset="0"/>
                <a:cs typeface="Times New Roman" pitchFamily="18" charset="0"/>
              </a:rPr>
              <a:t>Explain </a:t>
            </a:r>
            <a:r>
              <a:rPr lang="en-US" dirty="0">
                <a:latin typeface="Times New Roman" pitchFamily="18" charset="0"/>
                <a:cs typeface="Times New Roman" pitchFamily="18" charset="0"/>
              </a:rPr>
              <a:t>loops and conditional </a:t>
            </a:r>
            <a:r>
              <a:rPr lang="en-US" dirty="0" smtClean="0">
                <a:latin typeface="Times New Roman" pitchFamily="18" charset="0"/>
                <a:cs typeface="Times New Roman" pitchFamily="18" charset="0"/>
              </a:rPr>
              <a:t>rendering with example,</a:t>
            </a:r>
          </a:p>
          <a:p>
            <a:pPr marL="342900" lvl="0" indent="-342900" algn="just">
              <a:spcBef>
                <a:spcPct val="20000"/>
              </a:spcBef>
              <a:buFont typeface="+mj-lt"/>
              <a:buAutoNum type="arabicPeriod"/>
              <a:defRPr/>
            </a:pPr>
            <a:r>
              <a:rPr lang="en-US" dirty="0" smtClean="0">
                <a:latin typeface="Times New Roman" pitchFamily="18" charset="0"/>
                <a:cs typeface="Times New Roman" pitchFamily="18" charset="0"/>
              </a:rPr>
              <a:t>Discuss  </a:t>
            </a:r>
            <a:r>
              <a:rPr lang="en-US" dirty="0" err="1" smtClean="0">
                <a:latin typeface="Times New Roman" pitchFamily="18" charset="0"/>
                <a:cs typeface="Times New Roman" pitchFamily="18" charset="0"/>
              </a:rPr>
              <a:t>Vue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Devtools</a:t>
            </a:r>
            <a:endParaRPr lang="en-US" dirty="0" smtClean="0">
              <a:latin typeface="Times New Roman" pitchFamily="18" charset="0"/>
              <a:cs typeface="Times New Roman" pitchFamily="18" charset="0"/>
            </a:endParaRPr>
          </a:p>
          <a:p>
            <a:pPr marL="342900" lvl="0" indent="-342900" algn="just">
              <a:spcBef>
                <a:spcPct val="20000"/>
              </a:spcBef>
              <a:buFont typeface="+mj-lt"/>
              <a:buAutoNum type="arabicPeriod"/>
              <a:defRPr/>
            </a:pPr>
            <a:r>
              <a:rPr lang="en-US" dirty="0" smtClean="0">
                <a:latin typeface="Times New Roman" pitchFamily="18" charset="0"/>
                <a:cs typeface="Times New Roman" pitchFamily="18" charset="0"/>
              </a:rPr>
              <a:t>Define </a:t>
            </a:r>
            <a:r>
              <a:rPr lang="en-US" dirty="0">
                <a:latin typeface="Times New Roman" pitchFamily="18" charset="0"/>
                <a:cs typeface="Times New Roman" pitchFamily="18" charset="0"/>
              </a:rPr>
              <a:t>Attribute </a:t>
            </a:r>
            <a:r>
              <a:rPr lang="en-US" dirty="0" smtClean="0">
                <a:latin typeface="Times New Roman" pitchFamily="18" charset="0"/>
                <a:cs typeface="Times New Roman" pitchFamily="18" charset="0"/>
              </a:rPr>
              <a:t>Bindings</a:t>
            </a:r>
          </a:p>
          <a:p>
            <a:pPr marL="342900" lvl="0" indent="-342900" algn="just">
              <a:spcBef>
                <a:spcPct val="20000"/>
              </a:spcBef>
              <a:buFont typeface="+mj-lt"/>
              <a:buAutoNum type="arabicPeriod"/>
              <a:defRPr/>
            </a:pPr>
            <a:r>
              <a:rPr lang="en-US" dirty="0" smtClean="0">
                <a:latin typeface="Times New Roman" pitchFamily="18" charset="0"/>
                <a:cs typeface="Times New Roman" pitchFamily="18" charset="0"/>
              </a:rPr>
              <a:t>Explain the working of Inertia.js.</a:t>
            </a:r>
          </a:p>
          <a:p>
            <a:pPr marL="342900" lvl="0" indent="-342900" algn="just">
              <a:spcBef>
                <a:spcPct val="20000"/>
              </a:spcBef>
              <a:buFont typeface="+mj-lt"/>
              <a:buAutoNum type="arabicPeriod"/>
              <a:defRPr/>
            </a:pPr>
            <a:r>
              <a:rPr lang="en-US" dirty="0" smtClean="0">
                <a:latin typeface="Times New Roman" pitchFamily="18" charset="0"/>
                <a:cs typeface="Times New Roman" pitchFamily="18" charset="0"/>
              </a:rPr>
              <a:t>Explain </a:t>
            </a:r>
            <a:r>
              <a:rPr lang="en-US" dirty="0">
                <a:latin typeface="Times New Roman" pitchFamily="18" charset="0"/>
                <a:cs typeface="Times New Roman" pitchFamily="18" charset="0"/>
              </a:rPr>
              <a:t>GET, POST, PUT, PATCH, and DELETE method in Inertia.js </a:t>
            </a: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1506254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Old Question Paper </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1026" name="Picture 2" descr="C:\Users\GOLU\Downloads\Files_Online2PDF\LARAVEL WITH VUE.JS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4574" y="685814"/>
            <a:ext cx="9344025" cy="53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397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8CB441-287C-4D7D-AF34-7BBE636684CD}"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dirty="0"/>
          </a:p>
        </p:txBody>
      </p:sp>
      <p:sp>
        <p:nvSpPr>
          <p:cNvPr id="7" name="Title 1"/>
          <p:cNvSpPr txBox="1">
            <a:spLocks/>
          </p:cNvSpPr>
          <p:nvPr/>
        </p:nvSpPr>
        <p:spPr>
          <a:xfrm>
            <a:off x="1554688" y="10"/>
            <a:ext cx="10637313" cy="82647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Course  </a:t>
            </a:r>
            <a:r>
              <a:rPr lang="en-US" sz="2400" dirty="0">
                <a:latin typeface="Times New Roman" pitchFamily="18" charset="0"/>
                <a:cs typeface="Times New Roman" pitchFamily="18" charset="0"/>
              </a:rPr>
              <a:t>Outcomes </a:t>
            </a:r>
            <a:r>
              <a:rPr lang="en-US" sz="2400" dirty="0" smtClean="0">
                <a:latin typeface="Times New Roman" pitchFamily="18" charset="0"/>
                <a:cs typeface="Times New Roman" pitchFamily="18" charset="0"/>
              </a:rPr>
              <a:t>(COs</a:t>
            </a:r>
            <a:r>
              <a:rPr lang="en-US" sz="2400" dirty="0">
                <a:latin typeface="Times New Roman" pitchFamily="18" charset="0"/>
                <a:cs typeface="Times New Roman" pitchFamily="18" charset="0"/>
              </a:rPr>
              <a:t>)</a:t>
            </a:r>
          </a:p>
        </p:txBody>
      </p:sp>
      <p:graphicFrame>
        <p:nvGraphicFramePr>
          <p:cNvPr id="11" name="Table 10"/>
          <p:cNvGraphicFramePr>
            <a:graphicFrameLocks noGrp="1"/>
          </p:cNvGraphicFramePr>
          <p:nvPr>
            <p:extLst>
              <p:ext uri="{D42A27DB-BD31-4B8C-83A1-F6EECF244321}">
                <p14:modId xmlns:p14="http://schemas.microsoft.com/office/powerpoint/2010/main" val="2167140211"/>
              </p:ext>
            </p:extLst>
          </p:nvPr>
        </p:nvGraphicFramePr>
        <p:xfrm>
          <a:off x="1554687" y="1143000"/>
          <a:ext cx="9855200" cy="4160520"/>
        </p:xfrm>
        <a:graphic>
          <a:graphicData uri="http://schemas.openxmlformats.org/drawingml/2006/table">
            <a:tbl>
              <a:tblPr firstRow="1" bandRow="1">
                <a:tableStyleId>{5C22544A-7EE6-4342-B048-85BDC9FD1C3A}</a:tableStyleId>
              </a:tblPr>
              <a:tblGrid>
                <a:gridCol w="1478280">
                  <a:extLst>
                    <a:ext uri="{9D8B030D-6E8A-4147-A177-3AD203B41FA5}">
                      <a16:colId xmlns:a16="http://schemas.microsoft.com/office/drawing/2014/main" val="20000"/>
                    </a:ext>
                  </a:extLst>
                </a:gridCol>
                <a:gridCol w="8376920">
                  <a:extLst>
                    <a:ext uri="{9D8B030D-6E8A-4147-A177-3AD203B41FA5}">
                      <a16:colId xmlns:a16="http://schemas.microsoft.com/office/drawing/2014/main" val="20001"/>
                    </a:ext>
                  </a:extLst>
                </a:gridCol>
              </a:tblGrid>
              <a:tr h="777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01. </a:t>
                      </a:r>
                    </a:p>
                    <a:p>
                      <a:pPr algn="ctr"/>
                      <a:endParaRPr lang="en-US" dirty="0">
                        <a:latin typeface="Times New Roman" pitchFamily="18" charset="0"/>
                        <a:cs typeface="Times New Roman" pitchFamily="18" charset="0"/>
                      </a:endParaRP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Apply the knowledge of PHP that are vital in understanding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application and analyze the  concepts, principles and methods in current Server-side technology to implement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application over the web.</a:t>
                      </a:r>
                    </a:p>
                  </a:txBody>
                  <a:tcPr marL="121920" marR="121920"/>
                </a:tc>
                <a:extLst>
                  <a:ext uri="{0D108BD9-81ED-4DB2-BD59-A6C34878D82A}">
                    <a16:rowId xmlns:a16="http://schemas.microsoft.com/office/drawing/2014/main" val="10000"/>
                  </a:ext>
                </a:extLst>
              </a:tr>
              <a:tr h="777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02. </a:t>
                      </a:r>
                    </a:p>
                    <a:p>
                      <a:endParaRPr lang="en-US" dirty="0">
                        <a:latin typeface="Times New Roman" pitchFamily="18" charset="0"/>
                        <a:cs typeface="Times New Roman" pitchFamily="18" charset="0"/>
                      </a:endParaRP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Explain, analyze and apply the role of Client-side scripting language like </a:t>
                      </a:r>
                      <a:r>
                        <a:rPr lang="en-US" dirty="0" err="1" smtClean="0">
                          <a:latin typeface="Times New Roman" pitchFamily="18" charset="0"/>
                          <a:cs typeface="Times New Roman" pitchFamily="18" charset="0"/>
                        </a:rPr>
                        <a:t>Vuejs</a:t>
                      </a:r>
                      <a:r>
                        <a:rPr lang="en-US" dirty="0" smtClean="0">
                          <a:latin typeface="Times New Roman" pitchFamily="18" charset="0"/>
                          <a:cs typeface="Times New Roman" pitchFamily="18" charset="0"/>
                        </a:rPr>
                        <a:t> in the workings of the web and web applications. </a:t>
                      </a:r>
                    </a:p>
                  </a:txBody>
                  <a:tcPr marL="121920" marR="121920"/>
                </a:tc>
                <a:extLst>
                  <a:ext uri="{0D108BD9-81ED-4DB2-BD59-A6C34878D82A}">
                    <a16:rowId xmlns:a16="http://schemas.microsoft.com/office/drawing/2014/main" val="10001"/>
                  </a:ext>
                </a:extLst>
              </a:tr>
              <a:tr h="777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03. </a:t>
                      </a:r>
                    </a:p>
                    <a:p>
                      <a:endParaRPr lang="en-US" dirty="0">
                        <a:latin typeface="Times New Roman" pitchFamily="18" charset="0"/>
                        <a:cs typeface="Times New Roman" pitchFamily="18" charset="0"/>
                      </a:endParaRP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Implementing and analyzing the concept of </a:t>
                      </a:r>
                      <a:r>
                        <a:rPr lang="en-US" dirty="0" err="1" smtClean="0">
                          <a:latin typeface="Times New Roman" pitchFamily="18" charset="0"/>
                          <a:cs typeface="Times New Roman" pitchFamily="18" charset="0"/>
                        </a:rPr>
                        <a:t>Larvel</a:t>
                      </a:r>
                      <a:r>
                        <a:rPr lang="en-US" dirty="0" smtClean="0">
                          <a:latin typeface="Times New Roman" pitchFamily="18" charset="0"/>
                          <a:cs typeface="Times New Roman" pitchFamily="18" charset="0"/>
                        </a:rPr>
                        <a:t> Faker and Authentication on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a:t>
                      </a:r>
                    </a:p>
                  </a:txBody>
                  <a:tcPr marL="121920" marR="121920"/>
                </a:tc>
                <a:extLst>
                  <a:ext uri="{0D108BD9-81ED-4DB2-BD59-A6C34878D82A}">
                    <a16:rowId xmlns:a16="http://schemas.microsoft.com/office/drawing/2014/main" val="10002"/>
                  </a:ext>
                </a:extLst>
              </a:tr>
              <a:tr h="777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04. </a:t>
                      </a:r>
                    </a:p>
                    <a:p>
                      <a:endParaRPr lang="en-US" dirty="0">
                        <a:latin typeface="Times New Roman" pitchFamily="18" charset="0"/>
                        <a:cs typeface="Times New Roman" pitchFamily="18" charset="0"/>
                      </a:endParaRP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Understand the impact of web designing by database connectivity with different databases in the current market place where everyone use to prefer electronic medium for </a:t>
                      </a:r>
                      <a:r>
                        <a:rPr lang="en-US" dirty="0" err="1" smtClean="0">
                          <a:latin typeface="Times New Roman" pitchFamily="18" charset="0"/>
                          <a:cs typeface="Times New Roman" pitchFamily="18" charset="0"/>
                        </a:rPr>
                        <a:t>shoping</a:t>
                      </a:r>
                      <a:r>
                        <a:rPr lang="en-US" dirty="0" smtClean="0">
                          <a:latin typeface="Times New Roman" pitchFamily="18" charset="0"/>
                          <a:cs typeface="Times New Roman" pitchFamily="18" charset="0"/>
                        </a:rPr>
                        <a:t>, commerce, and even social life also. </a:t>
                      </a:r>
                    </a:p>
                  </a:txBody>
                  <a:tcPr marL="121920" marR="121920"/>
                </a:tc>
                <a:extLst>
                  <a:ext uri="{0D108BD9-81ED-4DB2-BD59-A6C34878D82A}">
                    <a16:rowId xmlns:a16="http://schemas.microsoft.com/office/drawing/2014/main" val="10003"/>
                  </a:ext>
                </a:extLst>
              </a:tr>
              <a:tr h="777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 : 05. </a:t>
                      </a:r>
                    </a:p>
                    <a:p>
                      <a:endParaRPr lang="en-US" dirty="0">
                        <a:latin typeface="Times New Roman" pitchFamily="18" charset="0"/>
                        <a:cs typeface="Times New Roman" pitchFamily="18" charset="0"/>
                      </a:endParaRP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Analyzing and Creating a functional website using </a:t>
                      </a:r>
                      <a:r>
                        <a:rPr lang="en-US" dirty="0" err="1" smtClean="0">
                          <a:latin typeface="Times New Roman" pitchFamily="18" charset="0"/>
                          <a:cs typeface="Times New Roman" pitchFamily="18" charset="0"/>
                        </a:rPr>
                        <a:t>Laravel</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Vuejs</a:t>
                      </a:r>
                      <a:r>
                        <a:rPr lang="en-US" dirty="0" smtClean="0">
                          <a:latin typeface="Times New Roman" pitchFamily="18" charset="0"/>
                          <a:cs typeface="Times New Roman" pitchFamily="18" charset="0"/>
                        </a:rPr>
                        <a:t> and Deploying and Optimizing Web Application using Forge / Vapor.</a:t>
                      </a:r>
                    </a:p>
                  </a:txBody>
                  <a:tcPr marL="121920" marR="121920"/>
                </a:tc>
                <a:extLst>
                  <a:ext uri="{0D108BD9-81ED-4DB2-BD59-A6C34878D82A}">
                    <a16:rowId xmlns:a16="http://schemas.microsoft.com/office/drawing/2014/main" val="10004"/>
                  </a:ext>
                </a:extLst>
              </a:tr>
            </a:tbl>
          </a:graphicData>
        </a:graphic>
      </p:graphicFrame>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8684933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Old Question Paper </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142999"/>
            <a:ext cx="9525000" cy="541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647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264E-5E7A-4AC2-9035-F19CF20D926F}"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Old Question Paper </a:t>
            </a:r>
            <a:endParaRPr lang="en-US" sz="24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pic>
        <p:nvPicPr>
          <p:cNvPr id="3074" name="Picture 2" descr="C:\Users\GOLU\Downloads\Files_Online2PDF\LARAVEL WITH VUE.JS_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685814"/>
            <a:ext cx="8429625" cy="571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0647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020F14-9A52-45F4-9BFF-6C5E7FCA05C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Expected </a:t>
            </a:r>
            <a:r>
              <a:rPr lang="en-US" sz="2400" dirty="0">
                <a:latin typeface="Times New Roman" pitchFamily="18" charset="0"/>
                <a:cs typeface="Times New Roman" pitchFamily="18" charset="0"/>
              </a:rPr>
              <a:t>Questions for University Exam </a:t>
            </a: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3" name="Rectangle 2"/>
          <p:cNvSpPr/>
          <p:nvPr/>
        </p:nvSpPr>
        <p:spPr>
          <a:xfrm>
            <a:off x="1524000" y="1066801"/>
            <a:ext cx="7620000" cy="2862322"/>
          </a:xfrm>
          <a:prstGeom prst="rect">
            <a:avLst/>
          </a:prstGeom>
        </p:spPr>
        <p:txBody>
          <a:bodyPr wrap="square">
            <a:spAutoFit/>
          </a:bodyPr>
          <a:lstStyle/>
          <a:p>
            <a:pPr marL="342900" indent="-342900">
              <a:buFont typeface="+mj-lt"/>
              <a:buAutoNum type="arabicPeriod"/>
            </a:pPr>
            <a:r>
              <a:rPr lang="en-US" sz="2000" dirty="0" smtClean="0">
                <a:latin typeface="Times New Roman" pitchFamily="18" charset="0"/>
                <a:cs typeface="Times New Roman" pitchFamily="18" charset="0"/>
              </a:rPr>
              <a:t>Explain why would you choose Vue.js </a:t>
            </a:r>
            <a:r>
              <a:rPr lang="en-US" sz="2000" dirty="0">
                <a:latin typeface="Times New Roman" pitchFamily="18" charset="0"/>
                <a:cs typeface="Times New Roman" pitchFamily="18" charset="0"/>
              </a:rPr>
              <a:t>over other front-end </a:t>
            </a:r>
            <a:r>
              <a:rPr lang="en-US" sz="2000" dirty="0" smtClean="0">
                <a:latin typeface="Times New Roman" pitchFamily="18" charset="0"/>
                <a:cs typeface="Times New Roman" pitchFamily="18" charset="0"/>
              </a:rPr>
              <a:t>frameworks</a:t>
            </a:r>
          </a:p>
          <a:p>
            <a:pPr marL="342900" indent="-342900">
              <a:buFont typeface="+mj-lt"/>
              <a:buAutoNum type="arabicPeriod"/>
            </a:pPr>
            <a:r>
              <a:rPr lang="en-US" sz="2000" dirty="0" smtClean="0">
                <a:latin typeface="Times New Roman" pitchFamily="18" charset="0"/>
                <a:cs typeface="Times New Roman" pitchFamily="18" charset="0"/>
              </a:rPr>
              <a:t>Define the </a:t>
            </a:r>
            <a:r>
              <a:rPr lang="en-US" sz="2000" dirty="0">
                <a:latin typeface="Times New Roman" pitchFamily="18" charset="0"/>
                <a:cs typeface="Times New Roman" pitchFamily="18" charset="0"/>
              </a:rPr>
              <a:t>virtual DOM and how is it </a:t>
            </a:r>
            <a:r>
              <a:rPr lang="en-US" sz="2000" dirty="0" smtClean="0">
                <a:latin typeface="Times New Roman" pitchFamily="18" charset="0"/>
                <a:cs typeface="Times New Roman" pitchFamily="18" charset="0"/>
              </a:rPr>
              <a:t>beneficial</a:t>
            </a:r>
          </a:p>
          <a:p>
            <a:pPr marL="342900" indent="-342900">
              <a:buFont typeface="+mj-lt"/>
              <a:buAutoNum type="arabicPeriod"/>
            </a:pPr>
            <a:r>
              <a:rPr lang="en-US" sz="2000" dirty="0" smtClean="0">
                <a:latin typeface="Times New Roman" pitchFamily="18" charset="0"/>
                <a:cs typeface="Times New Roman" pitchFamily="18" charset="0"/>
              </a:rPr>
              <a:t>Show the </a:t>
            </a:r>
            <a:r>
              <a:rPr lang="en-US" sz="2000" dirty="0">
                <a:latin typeface="Times New Roman" pitchFamily="18" charset="0"/>
                <a:cs typeface="Times New Roman" pitchFamily="18" charset="0"/>
              </a:rPr>
              <a:t>benefits of using </a:t>
            </a:r>
            <a:r>
              <a:rPr lang="en-US" sz="2000" dirty="0" err="1">
                <a:latin typeface="Times New Roman" pitchFamily="18" charset="0"/>
                <a:cs typeface="Times New Roman" pitchFamily="18" charset="0"/>
              </a:rPr>
              <a:t>Vue</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CLI</a:t>
            </a:r>
            <a:endParaRPr lang="en-US" sz="2000" dirty="0">
              <a:latin typeface="Times New Roman" pitchFamily="18" charset="0"/>
              <a:cs typeface="Times New Roman" pitchFamily="18" charset="0"/>
            </a:endParaRPr>
          </a:p>
          <a:p>
            <a:pPr marL="342900" indent="-342900">
              <a:buFont typeface="+mj-lt"/>
              <a:buAutoNum type="arabicPeriod"/>
            </a:pPr>
            <a:r>
              <a:rPr lang="en-US" sz="2000" dirty="0" smtClean="0">
                <a:latin typeface="Times New Roman" pitchFamily="18" charset="0"/>
                <a:cs typeface="Times New Roman" pitchFamily="18" charset="0"/>
              </a:rPr>
              <a:t>Discuss instant </a:t>
            </a:r>
            <a:r>
              <a:rPr lang="en-US" sz="2000" dirty="0">
                <a:latin typeface="Times New Roman" pitchFamily="18" charset="0"/>
                <a:cs typeface="Times New Roman" pitchFamily="18" charset="0"/>
              </a:rPr>
              <a:t>prototyping, and how does it </a:t>
            </a:r>
            <a:r>
              <a:rPr lang="en-US" sz="2000" dirty="0" smtClean="0">
                <a:latin typeface="Times New Roman" pitchFamily="18" charset="0"/>
                <a:cs typeface="Times New Roman" pitchFamily="18" charset="0"/>
              </a:rPr>
              <a:t>work</a:t>
            </a:r>
            <a:endParaRPr lang="en-US" sz="2000" dirty="0">
              <a:latin typeface="Times New Roman" pitchFamily="18" charset="0"/>
              <a:cs typeface="Times New Roman" pitchFamily="18" charset="0"/>
            </a:endParaRPr>
          </a:p>
          <a:p>
            <a:pPr marL="342900" indent="-342900">
              <a:buFont typeface="+mj-lt"/>
              <a:buAutoNum type="arabicPeriod"/>
            </a:pPr>
            <a:r>
              <a:rPr lang="en-US" sz="2000" dirty="0" smtClean="0">
                <a:latin typeface="Times New Roman" pitchFamily="18" charset="0"/>
                <a:cs typeface="Times New Roman" pitchFamily="18" charset="0"/>
              </a:rPr>
              <a:t>Define the </a:t>
            </a:r>
            <a:r>
              <a:rPr lang="en-US" sz="2000" dirty="0">
                <a:latin typeface="Times New Roman" pitchFamily="18" charset="0"/>
                <a:cs typeface="Times New Roman" pitchFamily="18" charset="0"/>
              </a:rPr>
              <a:t>best way to maintain state in an extensive </a:t>
            </a:r>
            <a:r>
              <a:rPr lang="en-US" sz="2000" dirty="0" err="1">
                <a:latin typeface="Times New Roman" pitchFamily="18" charset="0"/>
                <a:cs typeface="Times New Roman" pitchFamily="18" charset="0"/>
              </a:rPr>
              <a:t>vue</a:t>
            </a:r>
            <a:r>
              <a:rPr lang="en-US" sz="2000" dirty="0">
                <a:latin typeface="Times New Roman" pitchFamily="18" charset="0"/>
                <a:cs typeface="Times New Roman" pitchFamily="18" charset="0"/>
              </a:rPr>
              <a:t> application, and why is it </a:t>
            </a:r>
            <a:r>
              <a:rPr lang="en-US" sz="2000" dirty="0" smtClean="0">
                <a:latin typeface="Times New Roman" pitchFamily="18" charset="0"/>
                <a:cs typeface="Times New Roman" pitchFamily="18" charset="0"/>
              </a:rPr>
              <a:t>recommended</a:t>
            </a:r>
            <a:endParaRPr lang="en-US" sz="2000" dirty="0">
              <a:latin typeface="Times New Roman" pitchFamily="18" charset="0"/>
              <a:cs typeface="Times New Roman" pitchFamily="18" charset="0"/>
            </a:endParaRPr>
          </a:p>
          <a:p>
            <a:pPr marL="342900" indent="-342900">
              <a:buFont typeface="+mj-lt"/>
              <a:buAutoNum type="arabicPeriod"/>
            </a:pPr>
            <a:r>
              <a:rPr lang="en-US" sz="2000" dirty="0" smtClean="0">
                <a:latin typeface="Times New Roman" pitchFamily="18" charset="0"/>
                <a:cs typeface="Times New Roman" pitchFamily="18" charset="0"/>
              </a:rPr>
              <a:t>Explain how </a:t>
            </a:r>
            <a:r>
              <a:rPr lang="en-US" sz="2000" dirty="0">
                <a:latin typeface="Times New Roman" pitchFamily="18" charset="0"/>
                <a:cs typeface="Times New Roman" pitchFamily="18" charset="0"/>
              </a:rPr>
              <a:t>can the performance of Vue.js be </a:t>
            </a:r>
            <a:r>
              <a:rPr lang="en-US" sz="2000" dirty="0" smtClean="0">
                <a:latin typeface="Times New Roman" pitchFamily="18" charset="0"/>
                <a:cs typeface="Times New Roman" pitchFamily="18" charset="0"/>
              </a:rPr>
              <a:t>improved</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5134861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BB6CCE-358B-4541-95BF-629B4EC05CA1}" type="datetime1">
              <a:rPr lang="en-US" smtClean="0"/>
              <a:t>3/19/2024</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dirty="0"/>
          </a:p>
        </p:txBody>
      </p:sp>
      <p:sp>
        <p:nvSpPr>
          <p:cNvPr id="7" name="Title 1"/>
          <p:cNvSpPr txBox="1">
            <a:spLocks/>
          </p:cNvSpPr>
          <p:nvPr/>
        </p:nvSpPr>
        <p:spPr>
          <a:xfrm>
            <a:off x="1447800" y="15"/>
            <a:ext cx="10744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smtClean="0">
                <a:latin typeface="Times New Roman" pitchFamily="18" charset="0"/>
                <a:cs typeface="Times New Roman" pitchFamily="18" charset="0"/>
              </a:rPr>
              <a:t>Recap  of Unit </a:t>
            </a:r>
            <a:endParaRPr lang="en-US" sz="2400" dirty="0">
              <a:latin typeface="Times New Roman" pitchFamily="18" charset="0"/>
              <a:cs typeface="Times New Roman" pitchFamily="18" charset="0"/>
            </a:endParaRPr>
          </a:p>
        </p:txBody>
      </p:sp>
      <p:sp>
        <p:nvSpPr>
          <p:cNvPr id="2" name="Rectangle 1"/>
          <p:cNvSpPr/>
          <p:nvPr/>
        </p:nvSpPr>
        <p:spPr>
          <a:xfrm>
            <a:off x="609600" y="1386804"/>
            <a:ext cx="10972800" cy="523220"/>
          </a:xfrm>
          <a:prstGeom prst="rect">
            <a:avLst/>
          </a:prstGeom>
        </p:spPr>
        <p:txBody>
          <a:bodyPr wrap="square">
            <a:spAutoFit/>
          </a:bodyPr>
          <a:lstStyle/>
          <a:p>
            <a:pPr lvl="0" algn="just">
              <a:spcBef>
                <a:spcPct val="20000"/>
              </a:spcBef>
              <a:defRPr/>
            </a:pPr>
            <a:endParaRPr lang="en-US" sz="2800" dirty="0"/>
          </a:p>
        </p:txBody>
      </p:sp>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
        <p:nvSpPr>
          <p:cNvPr id="3" name="Rectangle 2"/>
          <p:cNvSpPr/>
          <p:nvPr/>
        </p:nvSpPr>
        <p:spPr>
          <a:xfrm>
            <a:off x="1600200" y="1386804"/>
            <a:ext cx="10137716" cy="1938992"/>
          </a:xfrm>
          <a:prstGeom prst="rect">
            <a:avLst/>
          </a:prstGeom>
        </p:spPr>
        <p:txBody>
          <a:bodyPr wrap="square">
            <a:spAutoFit/>
          </a:bodyPr>
          <a:lstStyle/>
          <a:p>
            <a:pPr marL="285750" indent="-285750">
              <a:buFont typeface="Arial" pitchFamily="34" charset="0"/>
              <a:buChar char="•"/>
            </a:pPr>
            <a:r>
              <a:rPr lang="en-US" sz="2000" dirty="0" smtClean="0">
                <a:latin typeface="Times New Roman" pitchFamily="18" charset="0"/>
                <a:cs typeface="Times New Roman" pitchFamily="18" charset="0"/>
              </a:rPr>
              <a:t>Student learnt Vue.js </a:t>
            </a:r>
            <a:r>
              <a:rPr lang="en-US" sz="2000" dirty="0">
                <a:latin typeface="Times New Roman" pitchFamily="18" charset="0"/>
                <a:cs typeface="Times New Roman" pitchFamily="18" charset="0"/>
              </a:rPr>
              <a:t>Template Syntax And </a:t>
            </a:r>
            <a:r>
              <a:rPr lang="en-US" sz="2000" dirty="0" smtClean="0">
                <a:latin typeface="Times New Roman" pitchFamily="18" charset="0"/>
                <a:cs typeface="Times New Roman" pitchFamily="18" charset="0"/>
              </a:rPr>
              <a:t>Expressions</a:t>
            </a:r>
            <a:endParaRPr lang="en-US" sz="2000" dirty="0">
              <a:latin typeface="Times New Roman" pitchFamily="18" charset="0"/>
              <a:cs typeface="Times New Roman" pitchFamily="18" charset="0"/>
            </a:endParaRPr>
          </a:p>
          <a:p>
            <a:pPr marL="285750" indent="-285750">
              <a:buFont typeface="Arial" pitchFamily="34" charset="0"/>
              <a:buChar char="•"/>
            </a:pPr>
            <a:r>
              <a:rPr lang="en-US" sz="2000" dirty="0" smtClean="0">
                <a:latin typeface="Times New Roman" pitchFamily="18" charset="0"/>
                <a:cs typeface="Times New Roman" pitchFamily="18" charset="0"/>
              </a:rPr>
              <a:t>We discussed </a:t>
            </a:r>
            <a:r>
              <a:rPr lang="en-US" sz="2000" dirty="0" err="1" smtClean="0">
                <a:latin typeface="Times New Roman" pitchFamily="18" charset="0"/>
                <a:cs typeface="Times New Roman" pitchFamily="18" charset="0"/>
              </a:rPr>
              <a:t>Vue</a:t>
            </a:r>
            <a:r>
              <a:rPr lang="en-US" sz="2000" dirty="0" smtClean="0">
                <a:latin typeface="Times New Roman" pitchFamily="18" charset="0"/>
                <a:cs typeface="Times New Roman" pitchFamily="18" charset="0"/>
              </a:rPr>
              <a:t> directives</a:t>
            </a:r>
          </a:p>
          <a:p>
            <a:pPr marL="285750" indent="-285750">
              <a:buFont typeface="Arial" pitchFamily="34" charset="0"/>
              <a:buChar char="•"/>
            </a:pPr>
            <a:r>
              <a:rPr lang="en-US" sz="2000" dirty="0">
                <a:latin typeface="Times New Roman" pitchFamily="18" charset="0"/>
                <a:cs typeface="Times New Roman" pitchFamily="18" charset="0"/>
              </a:rPr>
              <a:t>loops and conditional </a:t>
            </a:r>
            <a:r>
              <a:rPr lang="en-US" sz="2000" dirty="0" smtClean="0">
                <a:latin typeface="Times New Roman" pitchFamily="18" charset="0"/>
                <a:cs typeface="Times New Roman" pitchFamily="18" charset="0"/>
              </a:rPr>
              <a:t>rendering</a:t>
            </a:r>
          </a:p>
          <a:p>
            <a:pPr marL="285750" indent="-285750">
              <a:buFont typeface="Arial" pitchFamily="34" charset="0"/>
              <a:buChar char="•"/>
            </a:pPr>
            <a:r>
              <a:rPr lang="en-US" sz="2000" dirty="0" smtClean="0">
                <a:latin typeface="Times New Roman" pitchFamily="18" charset="0"/>
                <a:cs typeface="Times New Roman" pitchFamily="18" charset="0"/>
              </a:rPr>
              <a:t>Student learnt Handling </a:t>
            </a:r>
            <a:r>
              <a:rPr lang="en-US" sz="2000" dirty="0">
                <a:latin typeface="Times New Roman" pitchFamily="18" charset="0"/>
                <a:cs typeface="Times New Roman" pitchFamily="18" charset="0"/>
              </a:rPr>
              <a:t>user </a:t>
            </a:r>
            <a:r>
              <a:rPr lang="en-US" sz="2000" dirty="0" smtClean="0">
                <a:latin typeface="Times New Roman" pitchFamily="18" charset="0"/>
                <a:cs typeface="Times New Roman" pitchFamily="18" charset="0"/>
              </a:rPr>
              <a:t>Inputs</a:t>
            </a:r>
          </a:p>
          <a:p>
            <a:pPr marL="285750" indent="-285750">
              <a:buFont typeface="Arial" pitchFamily="34" charset="0"/>
              <a:buChar char="•"/>
            </a:pPr>
            <a:r>
              <a:rPr lang="en-US" sz="2000" dirty="0" smtClean="0">
                <a:latin typeface="Times New Roman" pitchFamily="18" charset="0"/>
                <a:cs typeface="Times New Roman" pitchFamily="18" charset="0"/>
              </a:rPr>
              <a:t>We explain Concepts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Inertia.js</a:t>
            </a:r>
          </a:p>
          <a:p>
            <a:pPr marL="285750" indent="-285750">
              <a:buFont typeface="Arial" pitchFamily="34" charset="0"/>
              <a:buChar char="•"/>
            </a:pPr>
            <a:r>
              <a:rPr lang="en-US" sz="2000" dirty="0" smtClean="0">
                <a:latin typeface="Times New Roman" pitchFamily="18" charset="0"/>
                <a:cs typeface="Times New Roman" pitchFamily="18" charset="0"/>
              </a:rPr>
              <a:t>How GET</a:t>
            </a:r>
            <a:r>
              <a:rPr lang="en-US" sz="2000" dirty="0">
                <a:latin typeface="Times New Roman" pitchFamily="18" charset="0"/>
                <a:cs typeface="Times New Roman" pitchFamily="18" charset="0"/>
              </a:rPr>
              <a:t>, POST, PUT, PATCH, and DELETE </a:t>
            </a:r>
            <a:r>
              <a:rPr lang="en-US" sz="2000" dirty="0" smtClean="0">
                <a:latin typeface="Times New Roman" pitchFamily="18" charset="0"/>
                <a:cs typeface="Times New Roman" pitchFamily="18" charset="0"/>
              </a:rPr>
              <a:t>methods works  </a:t>
            </a:r>
            <a:r>
              <a:rPr lang="en-US" sz="2000" dirty="0">
                <a:latin typeface="Times New Roman" pitchFamily="18" charset="0"/>
                <a:cs typeface="Times New Roman" pitchFamily="18" charset="0"/>
              </a:rPr>
              <a:t>in Inertia.js</a:t>
            </a:r>
          </a:p>
        </p:txBody>
      </p:sp>
    </p:spTree>
    <p:extLst>
      <p:ext uri="{BB962C8B-B14F-4D97-AF65-F5344CB8AC3E}">
        <p14:creationId xmlns:p14="http://schemas.microsoft.com/office/powerpoint/2010/main" val="25652066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987CEA-102E-4B4D-A6A1-6C9176C71C68}" type="datetime1">
              <a:rPr lang="en-US" sz="1600" smtClean="0">
                <a:latin typeface="Times New Roman" pitchFamily="18" charset="0"/>
                <a:cs typeface="Times New Roman" pitchFamily="18" charset="0"/>
              </a:rPr>
              <a:t>3/19/2024</a:t>
            </a:fld>
            <a:endParaRPr lang="en-US" sz="1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z="1400" smtClean="0">
                <a:latin typeface="Times New Roman" pitchFamily="18" charset="0"/>
                <a:cs typeface="Times New Roman" pitchFamily="18" charset="0"/>
              </a:rPr>
              <a:pPr/>
              <a:t>9</a:t>
            </a:fld>
            <a:endParaRPr lang="en-US" sz="1400" dirty="0">
              <a:latin typeface="Times New Roman" pitchFamily="18" charset="0"/>
              <a:cs typeface="Times New Roman" pitchFamily="18" charset="0"/>
            </a:endParaRPr>
          </a:p>
        </p:txBody>
      </p:sp>
      <p:sp>
        <p:nvSpPr>
          <p:cNvPr id="7" name="Title 1"/>
          <p:cNvSpPr txBox="1">
            <a:spLocks/>
          </p:cNvSpPr>
          <p:nvPr/>
        </p:nvSpPr>
        <p:spPr>
          <a:xfrm>
            <a:off x="1447801" y="9659"/>
            <a:ext cx="10744199" cy="68579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Program Outcomes (POs)</a:t>
            </a:r>
          </a:p>
        </p:txBody>
      </p:sp>
      <p:graphicFrame>
        <p:nvGraphicFramePr>
          <p:cNvPr id="12" name="Table 11"/>
          <p:cNvGraphicFramePr>
            <a:graphicFrameLocks noGrp="1"/>
          </p:cNvGraphicFramePr>
          <p:nvPr>
            <p:extLst>
              <p:ext uri="{D42A27DB-BD31-4B8C-83A1-F6EECF244321}">
                <p14:modId xmlns:p14="http://schemas.microsoft.com/office/powerpoint/2010/main" val="83391075"/>
              </p:ext>
            </p:extLst>
          </p:nvPr>
        </p:nvGraphicFramePr>
        <p:xfrm>
          <a:off x="1620387" y="1219200"/>
          <a:ext cx="10368412" cy="4450080"/>
        </p:xfrm>
        <a:graphic>
          <a:graphicData uri="http://schemas.openxmlformats.org/drawingml/2006/table">
            <a:tbl>
              <a:tblPr firstRow="1" bandRow="1">
                <a:tableStyleId>{5C22544A-7EE6-4342-B048-85BDC9FD1C3A}</a:tableStyleId>
              </a:tblPr>
              <a:tblGrid>
                <a:gridCol w="1427613">
                  <a:extLst>
                    <a:ext uri="{9D8B030D-6E8A-4147-A177-3AD203B41FA5}">
                      <a16:colId xmlns:a16="http://schemas.microsoft.com/office/drawing/2014/main" val="20000"/>
                    </a:ext>
                  </a:extLst>
                </a:gridCol>
                <a:gridCol w="8940799">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01.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Engineering Knowledge</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02.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Problem Analysis</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03.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Design/Development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solutions</a:t>
                      </a:r>
                    </a:p>
                  </a:txBody>
                  <a:tcPr marL="121920" marR="121920"/>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04.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Conduct Investigations of complex problems</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05.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Modern tool usage</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06.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The engineer and society</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07.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Calibri" panose="020F0502020204030204" pitchFamily="34" charset="0"/>
                          <a:cs typeface="Times New Roman" pitchFamily="18" charset="0"/>
                        </a:rPr>
                        <a:t>Environment and sustainability</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08.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Times New Roman" panose="02020603050405020304" pitchFamily="18" charset="0"/>
                          <a:cs typeface="Times New Roman" pitchFamily="18" charset="0"/>
                        </a:rPr>
                        <a:t>Ethics</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09.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Times New Roman" panose="02020603050405020304" pitchFamily="18" charset="0"/>
                          <a:cs typeface="Times New Roman" pitchFamily="18" charset="0"/>
                        </a:rPr>
                        <a:t>Individual and teamwork</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10.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Times New Roman" panose="02020603050405020304" pitchFamily="18" charset="0"/>
                          <a:cs typeface="Times New Roman" pitchFamily="18" charset="0"/>
                        </a:rPr>
                        <a:t>Communication</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11.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ea typeface="Times New Roman" panose="02020603050405020304" pitchFamily="18" charset="0"/>
                          <a:cs typeface="Times New Roman" pitchFamily="18" charset="0"/>
                        </a:rPr>
                        <a:t>Project management and finance</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1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PO : 12. </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Life-long learning</a:t>
                      </a:r>
                      <a:endParaRPr lang="en-IN" dirty="0" smtClean="0">
                        <a:latin typeface="Times New Roman" pitchFamily="18" charset="0"/>
                        <a:cs typeface="Times New Roman" pitchFamily="18" charset="0"/>
                      </a:endParaRPr>
                    </a:p>
                  </a:txBody>
                  <a:tcPr marL="121920" marR="121920"/>
                </a:tc>
                <a:extLst>
                  <a:ext uri="{0D108BD9-81ED-4DB2-BD59-A6C34878D82A}">
                    <a16:rowId xmlns:a16="http://schemas.microsoft.com/office/drawing/2014/main" val="10011"/>
                  </a:ext>
                </a:extLst>
              </a:tr>
            </a:tbl>
          </a:graphicData>
        </a:graphic>
      </p:graphicFrame>
      <p:sp>
        <p:nvSpPr>
          <p:cNvPr id="8" name="Footer Placeholder 12"/>
          <p:cNvSpPr>
            <a:spLocks noGrp="1"/>
          </p:cNvSpPr>
          <p:nvPr>
            <p:ph type="ftr" sz="quarter" idx="11"/>
          </p:nvPr>
        </p:nvSpPr>
        <p:spPr>
          <a:xfrm>
            <a:off x="3429000" y="6248401"/>
            <a:ext cx="5867400" cy="365134"/>
          </a:xfrm>
        </p:spPr>
        <p:txBody>
          <a:bodyPr/>
          <a:lstStyle/>
          <a:p>
            <a:r>
              <a:rPr lang="en-US" dirty="0" smtClean="0"/>
              <a:t>Rupendra  kaushik                            </a:t>
            </a:r>
            <a:r>
              <a:rPr lang="en-US" dirty="0" err="1" smtClean="0"/>
              <a:t>laravel</a:t>
            </a:r>
            <a:r>
              <a:rPr lang="en-US" dirty="0" smtClean="0"/>
              <a:t> with </a:t>
            </a:r>
            <a:r>
              <a:rPr lang="en-US" dirty="0" err="1" smtClean="0"/>
              <a:t>vuejs</a:t>
            </a:r>
            <a:r>
              <a:rPr lang="en-US" dirty="0" smtClean="0"/>
              <a:t>                            Unit II</a:t>
            </a:r>
            <a:endParaRPr lang="en-US" dirty="0"/>
          </a:p>
        </p:txBody>
      </p:sp>
    </p:spTree>
    <p:extLst>
      <p:ext uri="{BB962C8B-B14F-4D97-AF65-F5344CB8AC3E}">
        <p14:creationId xmlns:p14="http://schemas.microsoft.com/office/powerpoint/2010/main" val="3428932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38608</TotalTime>
  <Words>5206</Words>
  <Application>Microsoft Office PowerPoint</Application>
  <PresentationFormat>Widescreen</PresentationFormat>
  <Paragraphs>1024</Paragraphs>
  <Slides>83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Times New Roman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admin</cp:lastModifiedBy>
  <cp:revision>1238</cp:revision>
  <dcterms:created xsi:type="dcterms:W3CDTF">2006-08-16T00:00:00Z</dcterms:created>
  <dcterms:modified xsi:type="dcterms:W3CDTF">2024-03-19T09:54:28Z</dcterms:modified>
</cp:coreProperties>
</file>